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305" r:id="rId2"/>
    <p:sldId id="258" r:id="rId3"/>
    <p:sldId id="330" r:id="rId4"/>
    <p:sldId id="339" r:id="rId5"/>
    <p:sldId id="340" r:id="rId6"/>
    <p:sldId id="342" r:id="rId7"/>
    <p:sldId id="341" r:id="rId8"/>
    <p:sldId id="343" r:id="rId9"/>
    <p:sldId id="344" r:id="rId10"/>
    <p:sldId id="346" r:id="rId11"/>
    <p:sldId id="345" r:id="rId12"/>
  </p:sldIdLst>
  <p:sldSz cx="12192000" cy="6858000"/>
  <p:notesSz cx="6858000" cy="9144000"/>
  <p:embeddedFontLst>
    <p:embeddedFont>
      <p:font typeface="Yu Gothic UI Semibold" panose="020B0700000000000000" pitchFamily="34" charset="-128"/>
      <p:bold r:id="rId14"/>
    </p:embeddedFont>
    <p:embeddedFont>
      <p:font typeface="타이포_쌍문동 B" panose="02020803020101020101" pitchFamily="18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Adobe Fan Heiti Std B" panose="020B0700000000000000" pitchFamily="34" charset="-128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Kozuka Gothic Pro B" panose="020B0800000000000000" pitchFamily="34" charset="-128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79"/>
    <a:srgbClr val="FFE5E5"/>
    <a:srgbClr val="F2F2F2"/>
    <a:srgbClr val="FFDDDD"/>
    <a:srgbClr val="FFE1E1"/>
    <a:srgbClr val="FF9999"/>
    <a:srgbClr val="FFFFFF"/>
    <a:srgbClr val="FF8585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66" autoAdjust="0"/>
    <p:restoredTop sz="95587" autoAdjust="0"/>
  </p:normalViewPr>
  <p:slideViewPr>
    <p:cSldViewPr snapToGrid="0">
      <p:cViewPr varScale="1">
        <p:scale>
          <a:sx n="79" d="100"/>
          <a:sy n="79" d="100"/>
        </p:scale>
        <p:origin x="130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05D32-51D9-4441-A44C-DCE01D3C718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DB94B-8802-4D52-9C6D-1C934BCA0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9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시작페이지</a:t>
            </a:r>
          </a:p>
          <a:p>
            <a:r>
              <a:rPr lang="ko-KR" altLang="en-US" dirty="0"/>
              <a:t> 안녕하십니까 </a:t>
            </a:r>
            <a:r>
              <a:rPr lang="en-US" altLang="ko-KR" dirty="0"/>
              <a:t>6</a:t>
            </a:r>
            <a:r>
              <a:rPr lang="ko-KR" altLang="en-US" dirty="0"/>
              <a:t>조 </a:t>
            </a:r>
            <a:r>
              <a:rPr lang="ko-KR" altLang="en-US" dirty="0" err="1"/>
              <a:t>츠레텟테의</a:t>
            </a:r>
            <a:r>
              <a:rPr lang="ko-KR" altLang="en-US" dirty="0"/>
              <a:t> 발표를 맡게 된 곽민수입니다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아마추어 소설작가와 </a:t>
            </a:r>
            <a:r>
              <a:rPr lang="ko-KR" altLang="en-US" dirty="0" err="1"/>
              <a:t>일러스트레이터를</a:t>
            </a:r>
            <a:r>
              <a:rPr lang="ko-KR" altLang="en-US" dirty="0"/>
              <a:t> 보다 쉽게 매칭시켜주고 작업과 출간까지 도와주는 플랫폼인 </a:t>
            </a:r>
            <a:r>
              <a:rPr lang="ko-KR" altLang="en-US" dirty="0" err="1"/>
              <a:t>중쇄를</a:t>
            </a:r>
            <a:r>
              <a:rPr lang="ko-KR" altLang="en-US" dirty="0"/>
              <a:t> </a:t>
            </a:r>
            <a:r>
              <a:rPr lang="ko-KR" altLang="en-US" dirty="0" err="1"/>
              <a:t>찍자를</a:t>
            </a:r>
            <a:r>
              <a:rPr lang="ko-KR" altLang="en-US" dirty="0"/>
              <a:t> 기획해보았습니다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중쇄란</a:t>
            </a:r>
            <a:r>
              <a:rPr lang="ko-KR" altLang="en-US" dirty="0"/>
              <a:t> 소설의 초판이 다 팔리면 또 찍는다는 뜻으로 아마추어작가들의 작품이 초판으로 끝나지 않고 계속 팔릴 수 있게 하자는 의미로 지었습니다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00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목차</a:t>
            </a:r>
          </a:p>
          <a:p>
            <a:r>
              <a:rPr lang="ko-KR" altLang="en-US" dirty="0"/>
              <a:t> 발표 순서는 기획배경 및 의도를 시작으로 향후 개발 일정을 마지막으로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55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28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현재 웹소설의 시장 동향</a:t>
            </a:r>
          </a:p>
          <a:p>
            <a:r>
              <a:rPr lang="ko-KR" altLang="en-US" dirty="0"/>
              <a:t>현재 국내외에는 여러 웹 소설 플랫폼이 있고</a:t>
            </a:r>
            <a:r>
              <a:rPr lang="en-US" altLang="ko-KR" dirty="0"/>
              <a:t>, </a:t>
            </a:r>
            <a:r>
              <a:rPr lang="ko-KR" altLang="en-US" dirty="0"/>
              <a:t>이용자 또한 굉장히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9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시작페이지</a:t>
            </a:r>
          </a:p>
          <a:p>
            <a:r>
              <a:rPr lang="ko-KR" altLang="en-US" dirty="0"/>
              <a:t> 안녕하십니까 </a:t>
            </a:r>
            <a:r>
              <a:rPr lang="en-US" altLang="ko-KR" dirty="0"/>
              <a:t>6</a:t>
            </a:r>
            <a:r>
              <a:rPr lang="ko-KR" altLang="en-US" dirty="0"/>
              <a:t>조 </a:t>
            </a:r>
            <a:r>
              <a:rPr lang="ko-KR" altLang="en-US" dirty="0" err="1"/>
              <a:t>츠레텟테의</a:t>
            </a:r>
            <a:r>
              <a:rPr lang="ko-KR" altLang="en-US" dirty="0"/>
              <a:t> 발표를 맡게 된 곽민수입니다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아마추어 소설작가와 </a:t>
            </a:r>
            <a:r>
              <a:rPr lang="ko-KR" altLang="en-US" dirty="0" err="1"/>
              <a:t>일러스트레이터를</a:t>
            </a:r>
            <a:r>
              <a:rPr lang="ko-KR" altLang="en-US" dirty="0"/>
              <a:t> 보다 쉽게 매칭시켜주고 작업과 출간까지 도와주는 플랫폼인 </a:t>
            </a:r>
            <a:r>
              <a:rPr lang="ko-KR" altLang="en-US" dirty="0" err="1"/>
              <a:t>중쇄를</a:t>
            </a:r>
            <a:r>
              <a:rPr lang="ko-KR" altLang="en-US" dirty="0"/>
              <a:t> </a:t>
            </a:r>
            <a:r>
              <a:rPr lang="ko-KR" altLang="en-US" dirty="0" err="1"/>
              <a:t>찍자를</a:t>
            </a:r>
            <a:r>
              <a:rPr lang="ko-KR" altLang="en-US" dirty="0"/>
              <a:t> 기획해보았습니다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중쇄란</a:t>
            </a:r>
            <a:r>
              <a:rPr lang="ko-KR" altLang="en-US" dirty="0"/>
              <a:t> 소설의 초판이 다 팔리면 또 찍는다는 뜻으로 아마추어작가들의 작품이 초판으로 끝나지 않고 계속 팔릴 수 있게 하자는 의미로 지었습니다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DB94B-8802-4D52-9C6D-1C934BCA0C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52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3369800" y="2203575"/>
            <a:ext cx="5505681" cy="170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ja-JP" altLang="en-US" sz="8000" kern="0" dirty="0" smtClean="0">
                <a:solidFill>
                  <a:srgbClr val="83725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重版</a:t>
            </a:r>
            <a:r>
              <a:rPr lang="ja-JP" altLang="en-US" sz="800" kern="0" dirty="0" smtClean="0">
                <a:solidFill>
                  <a:srgbClr val="83725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8000" kern="0" dirty="0" smtClean="0">
                <a:solidFill>
                  <a:srgbClr val="FF858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出来</a:t>
            </a:r>
            <a:endParaRPr lang="ko-KR" altLang="en-US" sz="8000" kern="0" dirty="0">
              <a:solidFill>
                <a:srgbClr val="FF8585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07906" y="2274687"/>
            <a:ext cx="1688210" cy="32841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400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ja-JP" altLang="en-US" sz="1400" dirty="0" smtClean="0">
                <a:solidFill>
                  <a:srgbClr val="8372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ノベルノベル</a:t>
            </a:r>
            <a:endParaRPr lang="ko-KR" altLang="en-US" sz="1200" dirty="0">
              <a:solidFill>
                <a:srgbClr val="8372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36294" y="3867663"/>
            <a:ext cx="4048230" cy="328411"/>
          </a:xfrm>
          <a:prstGeom prst="rect">
            <a:avLst/>
          </a:prstGeom>
          <a:solidFill>
            <a:srgbClr val="E1DCD6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07906" y="3834959"/>
            <a:ext cx="4104009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 </a:t>
            </a:r>
            <a:r>
              <a:rPr lang="ko-KR" altLang="en-US" sz="1200" dirty="0" err="1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조수연</a:t>
            </a:r>
            <a:r>
              <a:rPr lang="ko-KR" altLang="en-US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교수님</a:t>
            </a:r>
            <a:r>
              <a:rPr lang="en-US" altLang="ko-KR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dirty="0" err="1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임홍기</a:t>
            </a:r>
            <a:r>
              <a:rPr lang="ko-KR" altLang="en-US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박형진 </a:t>
            </a:r>
            <a:r>
              <a:rPr lang="ko-KR" altLang="en-US" sz="1200" dirty="0" err="1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김은광</a:t>
            </a:r>
            <a:r>
              <a:rPr lang="en-US" altLang="ko-KR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곽민수 김은채 </a:t>
            </a:r>
            <a:r>
              <a:rPr lang="ko-KR" altLang="en-US" sz="1200" dirty="0" err="1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한혜은</a:t>
            </a:r>
            <a:endParaRPr lang="ko-KR" altLang="en-US" sz="1200" dirty="0">
              <a:solidFill>
                <a:srgbClr val="8372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6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38239" y="30415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55491" y="304156"/>
            <a:ext cx="11076038" cy="56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131667" y="2924484"/>
            <a:ext cx="1820173" cy="1015663"/>
            <a:chOff x="5218980" y="2577956"/>
            <a:chExt cx="1820173" cy="1015663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5894245" y="3593619"/>
              <a:ext cx="579550" cy="0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5218980" y="2577956"/>
              <a:ext cx="1820173" cy="926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83725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  &amp;  A</a:t>
              </a:r>
              <a:endParaRPr lang="ko-KR" altLang="en-US" sz="4000" dirty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6492" y="6581461"/>
            <a:ext cx="11439728" cy="200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3369800" y="2274687"/>
            <a:ext cx="5505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7200" kern="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</a:t>
            </a:r>
            <a:r>
              <a:rPr lang="ko-KR" altLang="en-US" sz="7200" kern="0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합니다</a:t>
            </a:r>
            <a:endParaRPr lang="ko-KR" altLang="en-US" sz="7200" kern="0" dirty="0">
              <a:solidFill>
                <a:srgbClr val="E584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30268" y="2404083"/>
            <a:ext cx="1688210" cy="32841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400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400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ja-JP" altLang="en-US" sz="1400" dirty="0" smtClean="0">
                <a:solidFill>
                  <a:srgbClr val="8372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ノベルノベル</a:t>
            </a:r>
            <a:endParaRPr lang="ko-KR" altLang="en-US" sz="1200" dirty="0">
              <a:solidFill>
                <a:srgbClr val="8372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36294" y="3867663"/>
            <a:ext cx="4048230" cy="328411"/>
          </a:xfrm>
          <a:prstGeom prst="rect">
            <a:avLst/>
          </a:prstGeom>
          <a:solidFill>
            <a:srgbClr val="E1DCD6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07906" y="3834959"/>
            <a:ext cx="4104009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 </a:t>
            </a:r>
            <a:r>
              <a:rPr lang="ko-KR" altLang="en-US" sz="1200" dirty="0" err="1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조수연</a:t>
            </a:r>
            <a:r>
              <a:rPr lang="ko-KR" altLang="en-US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교수님</a:t>
            </a:r>
            <a:r>
              <a:rPr lang="en-US" altLang="ko-KR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dirty="0" err="1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임홍기</a:t>
            </a:r>
            <a:r>
              <a:rPr lang="ko-KR" altLang="en-US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박형진 </a:t>
            </a:r>
            <a:r>
              <a:rPr lang="ko-KR" altLang="en-US" sz="1200" dirty="0" err="1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김은광</a:t>
            </a:r>
            <a:r>
              <a:rPr lang="en-US" altLang="ko-KR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곽민수 김은채 </a:t>
            </a:r>
            <a:r>
              <a:rPr lang="ko-KR" altLang="en-US" sz="1200" dirty="0" err="1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한혜은</a:t>
            </a:r>
            <a:endParaRPr lang="ko-KR" altLang="en-US" sz="1200" dirty="0">
              <a:solidFill>
                <a:srgbClr val="8372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93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524101" y="300828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575459" y="2788444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flipH="1">
            <a:off x="4884654" y="2142791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5028428" y="2214677"/>
            <a:ext cx="400356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 flipH="1">
            <a:off x="4886444" y="3517910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4421" y="331066"/>
            <a:ext cx="11076038" cy="56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77643" y="1742757"/>
            <a:ext cx="24351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배경 및 의도</a:t>
            </a:r>
            <a:endParaRPr lang="en-US" altLang="ko-KR" b="1" dirty="0" smtClean="0">
              <a:solidFill>
                <a:srgbClr val="8372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93222" y="2214677"/>
            <a:ext cx="16353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「라이트 노벨」 이란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문제점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41478" y="2388410"/>
            <a:ext cx="243512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서비스</a:t>
            </a:r>
            <a:endParaRPr lang="ko-KR" altLang="en-US" sz="1000" dirty="0">
              <a:solidFill>
                <a:srgbClr val="8372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2747" y="2853317"/>
            <a:ext cx="14462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서비스 소개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2272167" y="3283967"/>
            <a:ext cx="2435291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흐름도</a:t>
            </a:r>
            <a:endParaRPr lang="ko-KR" altLang="en-US" sz="1000" dirty="0">
              <a:solidFill>
                <a:srgbClr val="8372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93161" y="4129972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1145205" y="1159099"/>
            <a:ext cx="509592" cy="0"/>
          </a:xfrm>
          <a:prstGeom prst="line">
            <a:avLst/>
          </a:prstGeom>
          <a:ln w="28575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-553704" y="436127"/>
            <a:ext cx="2435125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  <a:endParaRPr lang="ko-KR" altLang="en-US" sz="1400" dirty="0">
              <a:solidFill>
                <a:srgbClr val="8372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593427" y="3923612"/>
            <a:ext cx="243512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기술</a:t>
            </a:r>
            <a:endParaRPr lang="ko-KR" altLang="en-US" sz="1000" dirty="0">
              <a:solidFill>
                <a:srgbClr val="8372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 flipH="1">
            <a:off x="4886444" y="4807062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272167" y="4573119"/>
            <a:ext cx="2435291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    연</a:t>
            </a:r>
            <a:endParaRPr lang="ko-KR" altLang="en-US" sz="1000" dirty="0">
              <a:solidFill>
                <a:srgbClr val="8372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 flipH="1">
            <a:off x="5028428" y="3593991"/>
            <a:ext cx="400356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5028428" y="4881677"/>
            <a:ext cx="400356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7175103" y="2863477"/>
            <a:ext cx="400356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7185263" y="4207137"/>
            <a:ext cx="400356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7036" y="6571733"/>
            <a:ext cx="11439728" cy="200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93161" y="5414028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301597" y="5207668"/>
            <a:ext cx="243512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 smtClean="0">
                <a:solidFill>
                  <a:srgbClr val="8372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&amp; A</a:t>
            </a:r>
            <a:endParaRPr lang="ko-KR" altLang="en-US" dirty="0">
              <a:solidFill>
                <a:srgbClr val="8372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7185263" y="5491193"/>
            <a:ext cx="400356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4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543557" y="300828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3656" y="300828"/>
            <a:ext cx="11076038" cy="56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132464" y="1159099"/>
            <a:ext cx="579550" cy="0"/>
          </a:xfrm>
          <a:prstGeom prst="line">
            <a:avLst/>
          </a:prstGeom>
          <a:ln w="28575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64775" y="730732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 </a:t>
            </a:r>
            <a:r>
              <a:rPr lang="ko-KR" altLang="en-US" sz="1200" dirty="0" smtClean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「라이트 노벨」 이란</a:t>
            </a:r>
            <a:r>
              <a:rPr lang="en-US" altLang="ko-KR" sz="1200" dirty="0" smtClean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219118" y="2321740"/>
            <a:ext cx="519002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000" dirty="0" smtClean="0">
                <a:solidFill>
                  <a:srgbClr val="FF858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라이트 노벨 </a:t>
            </a:r>
            <a:r>
              <a:rPr lang="en-US" altLang="ko-KR" sz="1600" dirty="0" smtClean="0">
                <a:solidFill>
                  <a:srgbClr val="FF858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ja-JP" altLang="en-US" sz="1600" dirty="0" smtClean="0">
                <a:solidFill>
                  <a:srgbClr val="FF8585"/>
                </a:solidFill>
                <a:latin typeface="나눔스퀘어 ExtraBold" panose="020B0600000101010101" pitchFamily="50" charset="-127"/>
                <a:ea typeface="Kozuka Gothic Pro B" panose="020B0800000000000000" pitchFamily="34" charset="-128"/>
              </a:rPr>
              <a:t>ラ</a:t>
            </a:r>
            <a:r>
              <a:rPr lang="ja-JP" altLang="en-US" sz="1600" dirty="0">
                <a:solidFill>
                  <a:srgbClr val="FF8585"/>
                </a:solidFill>
                <a:latin typeface="나눔스퀘어 ExtraBold" panose="020B0600000101010101" pitchFamily="50" charset="-127"/>
                <a:ea typeface="Kozuka Gothic Pro B" panose="020B0800000000000000" pitchFamily="34" charset="-128"/>
              </a:rPr>
              <a:t>イトノベル</a:t>
            </a:r>
            <a:r>
              <a:rPr lang="en-US" altLang="ja-JP" sz="1600" dirty="0">
                <a:solidFill>
                  <a:srgbClr val="FF858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Light Novel</a:t>
            </a:r>
            <a:r>
              <a:rPr lang="en-US" altLang="ja-JP" sz="1600" dirty="0" smtClean="0">
                <a:solidFill>
                  <a:srgbClr val="FF858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>
              <a:lnSpc>
                <a:spcPct val="250000"/>
              </a:lnSpc>
            </a:pPr>
            <a:endParaRPr lang="ko-KR" altLang="en-US" sz="4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 smtClean="0">
                <a:solidFill>
                  <a:srgbClr val="FF85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일본 애니메이션풍</a:t>
            </a:r>
            <a:r>
              <a:rPr lang="ko-KR" altLang="en-US" sz="1400" dirty="0" smtClean="0">
                <a:solidFill>
                  <a:srgbClr val="65656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ko-KR" altLang="en-US" sz="1400" dirty="0" smtClean="0">
                <a:solidFill>
                  <a:srgbClr val="E2734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FF85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삽화</a:t>
            </a:r>
            <a:r>
              <a:rPr lang="ko-KR" altLang="en-US" sz="1400" dirty="0" smtClean="0">
                <a:solidFill>
                  <a:srgbClr val="65656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들어간 작은 판형의 소설</a:t>
            </a:r>
            <a:endParaRPr lang="en-US" altLang="ko-KR" sz="1400" dirty="0" smtClean="0">
              <a:solidFill>
                <a:srgbClr val="65656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 smtClean="0">
                <a:solidFill>
                  <a:srgbClr val="65656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일본 애니메이션의 장면을 떠올리게 하는 서술 방식 및 삽화가 특징</a:t>
            </a:r>
            <a:endParaRPr lang="ko-KR" altLang="en-US" sz="1400" dirty="0">
              <a:solidFill>
                <a:srgbClr val="65656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95492" y="5104678"/>
            <a:ext cx="29308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pic>
        <p:nvPicPr>
          <p:cNvPr id="26" name="Picture 2" descr="ã½ã¼ã ã¢ã¼ã ãªã³ã©ã¤ã³ãï¼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69" y="1129072"/>
            <a:ext cx="1562898" cy="22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400" y="1129073"/>
            <a:ext cx="1577653" cy="22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151" y="3735977"/>
            <a:ext cx="1574373" cy="22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ã©ãã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440" y="3787653"/>
            <a:ext cx="1578228" cy="224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083829" y="3414585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아트 온라인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87949" y="3421967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 :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제로에서 시작하는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이세계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생활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55873" y="6028894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전생했더니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슬라임이었던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건에 대하여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9440" y="6035106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멋진 세계에 축복을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-553704" y="436127"/>
            <a:ext cx="41491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 및 의도</a:t>
            </a:r>
            <a:endParaRPr lang="ko-KR" altLang="en-US" sz="1400" dirty="0">
              <a:solidFill>
                <a:srgbClr val="8372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6492" y="6571733"/>
            <a:ext cx="11439728" cy="200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직사각형 151"/>
          <p:cNvSpPr/>
          <p:nvPr/>
        </p:nvSpPr>
        <p:spPr>
          <a:xfrm>
            <a:off x="543557" y="300828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5061" y="301418"/>
            <a:ext cx="11076038" cy="56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132464" y="1159099"/>
            <a:ext cx="579550" cy="0"/>
          </a:xfrm>
          <a:prstGeom prst="line">
            <a:avLst/>
          </a:prstGeom>
          <a:ln w="28575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64775" y="730732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</a:t>
            </a:r>
            <a:r>
              <a:rPr lang="ko-KR" altLang="en-US" sz="1200" dirty="0" smtClean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서비스 문제점</a:t>
            </a:r>
            <a:endParaRPr lang="en-US" altLang="ko-KR" sz="1200" dirty="0" smtClean="0">
              <a:solidFill>
                <a:srgbClr val="FF858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-553704" y="436127"/>
            <a:ext cx="41491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 및 의도</a:t>
            </a:r>
            <a:endParaRPr lang="ko-KR" altLang="en-US" sz="1400" dirty="0">
              <a:solidFill>
                <a:srgbClr val="8372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75790" y="2166925"/>
            <a:ext cx="2781644" cy="2922051"/>
            <a:chOff x="3475790" y="2166925"/>
            <a:chExt cx="2781644" cy="2922051"/>
          </a:xfrm>
        </p:grpSpPr>
        <p:sp>
          <p:nvSpPr>
            <p:cNvPr id="108" name="평행 사변형 107"/>
            <p:cNvSpPr/>
            <p:nvPr/>
          </p:nvSpPr>
          <p:spPr>
            <a:xfrm flipV="1">
              <a:off x="3477842" y="3787593"/>
              <a:ext cx="1326047" cy="348381"/>
            </a:xfrm>
            <a:prstGeom prst="parallelogram">
              <a:avLst>
                <a:gd name="adj" fmla="val 98942"/>
              </a:avLst>
            </a:prstGeom>
            <a:solidFill>
              <a:srgbClr val="302E2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54" name="그룹 153"/>
            <p:cNvGrpSpPr/>
            <p:nvPr/>
          </p:nvGrpSpPr>
          <p:grpSpPr>
            <a:xfrm>
              <a:off x="3475790" y="2166925"/>
              <a:ext cx="2781644" cy="2922051"/>
              <a:chOff x="3475790" y="2166925"/>
              <a:chExt cx="2781644" cy="2922051"/>
            </a:xfrm>
          </p:grpSpPr>
          <p:grpSp>
            <p:nvGrpSpPr>
              <p:cNvPr id="153" name="그룹 152"/>
              <p:cNvGrpSpPr/>
              <p:nvPr/>
            </p:nvGrpSpPr>
            <p:grpSpPr>
              <a:xfrm>
                <a:off x="3475790" y="2166925"/>
                <a:ext cx="2781644" cy="2922051"/>
                <a:chOff x="3475790" y="2166925"/>
                <a:chExt cx="2781644" cy="2922051"/>
              </a:xfrm>
            </p:grpSpPr>
            <p:sp>
              <p:nvSpPr>
                <p:cNvPr id="149" name="평행 사변형 148"/>
                <p:cNvSpPr/>
                <p:nvPr/>
              </p:nvSpPr>
              <p:spPr>
                <a:xfrm>
                  <a:off x="4549613" y="2166925"/>
                  <a:ext cx="1707821" cy="2922049"/>
                </a:xfrm>
                <a:prstGeom prst="parallelogram">
                  <a:avLst>
                    <a:gd name="adj" fmla="val 4002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55600" dist="520700" dir="10800000" sx="69000" sy="69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76" name="그룹 75"/>
                <p:cNvGrpSpPr/>
                <p:nvPr/>
              </p:nvGrpSpPr>
              <p:grpSpPr>
                <a:xfrm>
                  <a:off x="3475790" y="2166926"/>
                  <a:ext cx="2487515" cy="2922050"/>
                  <a:chOff x="1237678" y="1998357"/>
                  <a:chExt cx="2775829" cy="3260729"/>
                </a:xfrm>
              </p:grpSpPr>
              <p:sp>
                <p:nvSpPr>
                  <p:cNvPr id="78" name="평행 사변형 77"/>
                  <p:cNvSpPr/>
                  <p:nvPr/>
                </p:nvSpPr>
                <p:spPr>
                  <a:xfrm>
                    <a:off x="1305150" y="1998357"/>
                    <a:ext cx="1905765" cy="3260729"/>
                  </a:xfrm>
                  <a:prstGeom prst="parallelogram">
                    <a:avLst>
                      <a:gd name="adj" fmla="val 40029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355600" dist="520700" dir="10800000" sx="69000" sy="69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79" name="평행 사변형 78"/>
                  <p:cNvSpPr/>
                  <p:nvPr/>
                </p:nvSpPr>
                <p:spPr>
                  <a:xfrm>
                    <a:off x="1237678" y="3071037"/>
                    <a:ext cx="2775829" cy="738070"/>
                  </a:xfrm>
                  <a:prstGeom prst="parallelogram">
                    <a:avLst>
                      <a:gd name="adj" fmla="val 23798"/>
                    </a:avLst>
                  </a:prstGeom>
                  <a:solidFill>
                    <a:srgbClr val="76717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0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파일 관리</a:t>
                    </a:r>
                    <a:endParaRPr lang="ko-KR" altLang="en-US" sz="20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8452" y="2465428"/>
                <a:ext cx="433500" cy="433500"/>
              </a:xfrm>
              <a:prstGeom prst="rect">
                <a:avLst/>
              </a:prstGeom>
            </p:spPr>
          </p:pic>
          <p:cxnSp>
            <p:nvCxnSpPr>
              <p:cNvPr id="132" name="직선 연결선 131"/>
              <p:cNvCxnSpPr/>
              <p:nvPr/>
            </p:nvCxnSpPr>
            <p:spPr>
              <a:xfrm>
                <a:off x="4434209" y="3970161"/>
                <a:ext cx="589260" cy="0"/>
              </a:xfrm>
              <a:prstGeom prst="line">
                <a:avLst/>
              </a:prstGeom>
              <a:ln w="12700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TextBox 141"/>
              <p:cNvSpPr txBox="1"/>
              <p:nvPr/>
            </p:nvSpPr>
            <p:spPr>
              <a:xfrm>
                <a:off x="3879680" y="4060238"/>
                <a:ext cx="1672154" cy="707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글  </a:t>
                </a:r>
                <a:r>
                  <a:rPr lang="en-US" altLang="ko-KR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·  </a:t>
                </a: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삽 화 관 리 가  </a:t>
                </a:r>
                <a:endPara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불 편 함</a:t>
                </a:r>
                <a:endPara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55" name="그룹 154"/>
          <p:cNvGrpSpPr/>
          <p:nvPr/>
        </p:nvGrpSpPr>
        <p:grpSpPr>
          <a:xfrm>
            <a:off x="6179051" y="2166925"/>
            <a:ext cx="2763485" cy="2922051"/>
            <a:chOff x="6179051" y="2166925"/>
            <a:chExt cx="2763485" cy="2922051"/>
          </a:xfrm>
        </p:grpSpPr>
        <p:sp>
          <p:nvSpPr>
            <p:cNvPr id="150" name="평행 사변형 149"/>
            <p:cNvSpPr/>
            <p:nvPr/>
          </p:nvSpPr>
          <p:spPr>
            <a:xfrm>
              <a:off x="7234715" y="2166925"/>
              <a:ext cx="1707821" cy="2922049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6179051" y="2166926"/>
              <a:ext cx="2487515" cy="2922050"/>
              <a:chOff x="1237678" y="1998357"/>
              <a:chExt cx="2775829" cy="3260729"/>
            </a:xfrm>
          </p:grpSpPr>
          <p:sp>
            <p:nvSpPr>
              <p:cNvPr id="93" name="평행 사변형 92"/>
              <p:cNvSpPr/>
              <p:nvPr/>
            </p:nvSpPr>
            <p:spPr>
              <a:xfrm flipV="1">
                <a:off x="1237678" y="3809108"/>
                <a:ext cx="1326047" cy="348381"/>
              </a:xfrm>
              <a:prstGeom prst="parallelogram">
                <a:avLst>
                  <a:gd name="adj" fmla="val 9894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4" name="평행 사변형 93"/>
              <p:cNvSpPr/>
              <p:nvPr/>
            </p:nvSpPr>
            <p:spPr>
              <a:xfrm>
                <a:off x="1305150" y="1998357"/>
                <a:ext cx="1905765" cy="3260729"/>
              </a:xfrm>
              <a:prstGeom prst="parallelogram">
                <a:avLst>
                  <a:gd name="adj" fmla="val 4002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55600" dist="520700" dir="10800000" sx="69000" sy="69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5" name="평행 사변형 94"/>
              <p:cNvSpPr/>
              <p:nvPr/>
            </p:nvSpPr>
            <p:spPr>
              <a:xfrm>
                <a:off x="1237678" y="3071037"/>
                <a:ext cx="2775829" cy="738070"/>
              </a:xfrm>
              <a:prstGeom prst="parallelogram">
                <a:avLst>
                  <a:gd name="adj" fmla="val 2379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EBOOK</a:t>
                </a:r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화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911" y="2479445"/>
              <a:ext cx="425535" cy="425535"/>
            </a:xfrm>
            <a:prstGeom prst="rect">
              <a:avLst/>
            </a:prstGeom>
          </p:spPr>
        </p:pic>
        <p:cxnSp>
          <p:nvCxnSpPr>
            <p:cNvPr id="137" name="직선 연결선 136"/>
            <p:cNvCxnSpPr/>
            <p:nvPr/>
          </p:nvCxnSpPr>
          <p:spPr>
            <a:xfrm>
              <a:off x="7135276" y="3978599"/>
              <a:ext cx="589260" cy="0"/>
            </a:xfrm>
            <a:prstGeom prst="line">
              <a:avLst/>
            </a:prstGeom>
            <a:ln w="127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6480897" y="4069608"/>
              <a:ext cx="20898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 B O </a:t>
              </a:r>
              <a:r>
                <a:rPr lang="en-US" altLang="ko-KR" sz="14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</a:t>
              </a:r>
              <a:r>
                <a: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K  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 일 변 환  및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 간 의  어 </a:t>
              </a:r>
              <a:r>
                <a:rPr lang="ko-KR" altLang="en-US" sz="14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려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움 </a:t>
              </a:r>
              <a:r>
                <a: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8874347" y="2166924"/>
            <a:ext cx="2744830" cy="2922052"/>
            <a:chOff x="8874347" y="2166924"/>
            <a:chExt cx="2744830" cy="2922052"/>
          </a:xfrm>
        </p:grpSpPr>
        <p:sp>
          <p:nvSpPr>
            <p:cNvPr id="151" name="평행 사변형 150"/>
            <p:cNvSpPr/>
            <p:nvPr/>
          </p:nvSpPr>
          <p:spPr>
            <a:xfrm>
              <a:off x="9911356" y="2166924"/>
              <a:ext cx="1707821" cy="2922049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9" name="평행 사변형 108"/>
            <p:cNvSpPr/>
            <p:nvPr/>
          </p:nvSpPr>
          <p:spPr>
            <a:xfrm flipV="1">
              <a:off x="8876399" y="3787593"/>
              <a:ext cx="1326047" cy="348381"/>
            </a:xfrm>
            <a:prstGeom prst="parallelogram">
              <a:avLst>
                <a:gd name="adj" fmla="val 98942"/>
              </a:avLst>
            </a:prstGeom>
            <a:solidFill>
              <a:srgbClr val="302E2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8874347" y="2166926"/>
              <a:ext cx="2487515" cy="2922050"/>
              <a:chOff x="1237678" y="1998357"/>
              <a:chExt cx="2775829" cy="3260729"/>
            </a:xfrm>
          </p:grpSpPr>
          <p:sp>
            <p:nvSpPr>
              <p:cNvPr id="111" name="평행 사변형 110"/>
              <p:cNvSpPr/>
              <p:nvPr/>
            </p:nvSpPr>
            <p:spPr>
              <a:xfrm>
                <a:off x="1305150" y="1998357"/>
                <a:ext cx="1905765" cy="3260729"/>
              </a:xfrm>
              <a:prstGeom prst="parallelogram">
                <a:avLst>
                  <a:gd name="adj" fmla="val 4002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55600" dist="520700" dir="10800000" sx="69000" sy="69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2" name="평행 사변형 111"/>
              <p:cNvSpPr/>
              <p:nvPr/>
            </p:nvSpPr>
            <p:spPr>
              <a:xfrm>
                <a:off x="1237678" y="3071037"/>
                <a:ext cx="2775829" cy="738070"/>
              </a:xfrm>
              <a:prstGeom prst="parallelogram">
                <a:avLst>
                  <a:gd name="adj" fmla="val 23798"/>
                </a:avLst>
              </a:prstGeom>
              <a:solidFill>
                <a:srgbClr val="76717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작품 퀄리티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104" y="2485884"/>
              <a:ext cx="425535" cy="425535"/>
            </a:xfrm>
            <a:prstGeom prst="rect">
              <a:avLst/>
            </a:prstGeom>
          </p:spPr>
        </p:pic>
        <p:cxnSp>
          <p:nvCxnSpPr>
            <p:cNvPr id="139" name="직선 연결선 138"/>
            <p:cNvCxnSpPr/>
            <p:nvPr/>
          </p:nvCxnSpPr>
          <p:spPr>
            <a:xfrm>
              <a:off x="9806837" y="3979729"/>
              <a:ext cx="589260" cy="0"/>
            </a:xfrm>
            <a:prstGeom prst="line">
              <a:avLst/>
            </a:prstGeom>
            <a:ln w="127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9154382" y="4055223"/>
              <a:ext cx="1923673" cy="707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 품  </a:t>
              </a:r>
              <a:r>
                <a:rPr lang="ko-KR" altLang="en-US" sz="14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퀄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리 티  상 승 이 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 정 적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98858" y="2166925"/>
            <a:ext cx="4061177" cy="2922050"/>
            <a:chOff x="798858" y="2166925"/>
            <a:chExt cx="4061177" cy="2922050"/>
          </a:xfrm>
        </p:grpSpPr>
        <p:grpSp>
          <p:nvGrpSpPr>
            <p:cNvPr id="2" name="그룹 1"/>
            <p:cNvGrpSpPr/>
            <p:nvPr/>
          </p:nvGrpSpPr>
          <p:grpSpPr>
            <a:xfrm>
              <a:off x="798858" y="2166925"/>
              <a:ext cx="2783438" cy="2922050"/>
              <a:chOff x="798858" y="2166925"/>
              <a:chExt cx="2783438" cy="2922050"/>
            </a:xfrm>
          </p:grpSpPr>
          <p:sp>
            <p:nvSpPr>
              <p:cNvPr id="148" name="평행 사변형 147"/>
              <p:cNvSpPr/>
              <p:nvPr/>
            </p:nvSpPr>
            <p:spPr>
              <a:xfrm>
                <a:off x="1874475" y="2166925"/>
                <a:ext cx="1707821" cy="2922049"/>
              </a:xfrm>
              <a:prstGeom prst="parallelogram">
                <a:avLst>
                  <a:gd name="adj" fmla="val 4002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55600" dist="520700" dir="10800000" sx="69000" sy="69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146" name="그룹 145"/>
              <p:cNvGrpSpPr/>
              <p:nvPr/>
            </p:nvGrpSpPr>
            <p:grpSpPr>
              <a:xfrm>
                <a:off x="798858" y="2166926"/>
                <a:ext cx="2487515" cy="2922049"/>
                <a:chOff x="798858" y="2166926"/>
                <a:chExt cx="2487515" cy="2922049"/>
              </a:xfrm>
            </p:grpSpPr>
            <p:sp>
              <p:nvSpPr>
                <p:cNvPr id="17" name="평행 사변형 16"/>
                <p:cNvSpPr/>
                <p:nvPr/>
              </p:nvSpPr>
              <p:spPr>
                <a:xfrm flipV="1">
                  <a:off x="798858" y="3789601"/>
                  <a:ext cx="1188316" cy="312196"/>
                </a:xfrm>
                <a:prstGeom prst="parallelogram">
                  <a:avLst>
                    <a:gd name="adj" fmla="val 9894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8" name="평행 사변형 17"/>
                <p:cNvSpPr/>
                <p:nvPr/>
              </p:nvSpPr>
              <p:spPr>
                <a:xfrm>
                  <a:off x="859322" y="2166926"/>
                  <a:ext cx="1707821" cy="2922049"/>
                </a:xfrm>
                <a:prstGeom prst="parallelogram">
                  <a:avLst>
                    <a:gd name="adj" fmla="val 4002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55600" dist="520700" dir="10800000" sx="69000" sy="69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5" name="평행 사변형 24"/>
                <p:cNvSpPr/>
                <p:nvPr/>
              </p:nvSpPr>
              <p:spPr>
                <a:xfrm>
                  <a:off x="798858" y="3128191"/>
                  <a:ext cx="2487515" cy="661409"/>
                </a:xfrm>
                <a:prstGeom prst="parallelogram">
                  <a:avLst>
                    <a:gd name="adj" fmla="val 23798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 smtClean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삽   화</a:t>
                  </a:r>
                  <a:endPara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669" y="2329449"/>
                  <a:ext cx="581970" cy="581970"/>
                </a:xfrm>
                <a:prstGeom prst="rect">
                  <a:avLst/>
                </a:prstGeom>
              </p:spPr>
            </p:pic>
            <p:cxnSp>
              <p:nvCxnSpPr>
                <p:cNvPr id="130" name="직선 연결선 129"/>
                <p:cNvCxnSpPr/>
                <p:nvPr/>
              </p:nvCxnSpPr>
              <p:spPr>
                <a:xfrm>
                  <a:off x="1746461" y="3966843"/>
                  <a:ext cx="589260" cy="0"/>
                </a:xfrm>
                <a:prstGeom prst="line">
                  <a:avLst/>
                </a:prstGeom>
                <a:ln w="12700">
                  <a:solidFill>
                    <a:srgbClr val="FF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TextBox 140"/>
                <p:cNvSpPr txBox="1"/>
                <p:nvPr/>
              </p:nvSpPr>
              <p:spPr>
                <a:xfrm>
                  <a:off x="1242638" y="4059339"/>
                  <a:ext cx="1503089" cy="7075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삽 화 </a:t>
                  </a:r>
                  <a:r>
                    <a:rPr lang="ko-KR" altLang="en-US" sz="1400" i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를</a:t>
                  </a:r>
                  <a:r>
                    <a:rPr lang="ko-KR" altLang="en-US" sz="14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 찾 는 데</a:t>
                  </a:r>
                  <a:endParaRPr lang="en-US" altLang="ko-KR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수 고 와  노 </a:t>
                  </a:r>
                  <a:r>
                    <a:rPr lang="ko-KR" altLang="en-US" sz="1400" i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력</a:t>
                  </a:r>
                  <a:r>
                    <a:rPr lang="ko-KR" altLang="en-US" sz="14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이</a:t>
                  </a:r>
                  <a:endParaRPr lang="en-US" altLang="ko-KR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47" name="TextBox 46"/>
            <p:cNvSpPr txBox="1"/>
            <p:nvPr/>
          </p:nvSpPr>
          <p:spPr>
            <a:xfrm>
              <a:off x="2620376" y="4456722"/>
              <a:ext cx="2239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多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 Heiti Std B" panose="020B0700000000000000" pitchFamily="34" charset="-128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76492" y="6571733"/>
            <a:ext cx="11439728" cy="200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>
          <a:xfrm>
            <a:off x="543557" y="300828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8874347" y="2166924"/>
            <a:ext cx="2744830" cy="2922052"/>
            <a:chOff x="8874347" y="2166924"/>
            <a:chExt cx="2744830" cy="2922052"/>
          </a:xfrm>
        </p:grpSpPr>
        <p:sp>
          <p:nvSpPr>
            <p:cNvPr id="177" name="평행 사변형 176"/>
            <p:cNvSpPr/>
            <p:nvPr/>
          </p:nvSpPr>
          <p:spPr>
            <a:xfrm>
              <a:off x="9911356" y="2166924"/>
              <a:ext cx="1707821" cy="2922049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78" name="평행 사변형 177"/>
            <p:cNvSpPr/>
            <p:nvPr/>
          </p:nvSpPr>
          <p:spPr>
            <a:xfrm flipV="1">
              <a:off x="8876399" y="3787593"/>
              <a:ext cx="1326047" cy="348381"/>
            </a:xfrm>
            <a:prstGeom prst="parallelogram">
              <a:avLst>
                <a:gd name="adj" fmla="val 98942"/>
              </a:avLst>
            </a:prstGeom>
            <a:solidFill>
              <a:srgbClr val="FF797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8874347" y="2166926"/>
              <a:ext cx="2487515" cy="2922050"/>
              <a:chOff x="1237678" y="1998357"/>
              <a:chExt cx="2775829" cy="3260729"/>
            </a:xfrm>
          </p:grpSpPr>
          <p:sp>
            <p:nvSpPr>
              <p:cNvPr id="183" name="평행 사변형 182"/>
              <p:cNvSpPr/>
              <p:nvPr/>
            </p:nvSpPr>
            <p:spPr>
              <a:xfrm>
                <a:off x="1305150" y="1998357"/>
                <a:ext cx="1905765" cy="3260729"/>
              </a:xfrm>
              <a:prstGeom prst="parallelogram">
                <a:avLst>
                  <a:gd name="adj" fmla="val 4002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55600" dist="520700" dir="10800000" sx="69000" sy="69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4" name="평행 사변형 183"/>
              <p:cNvSpPr/>
              <p:nvPr/>
            </p:nvSpPr>
            <p:spPr>
              <a:xfrm>
                <a:off x="1237678" y="3071037"/>
                <a:ext cx="2775829" cy="738070"/>
              </a:xfrm>
              <a:prstGeom prst="parallelogram">
                <a:avLst>
                  <a:gd name="adj" fmla="val 23798"/>
                </a:avLst>
              </a:prstGeom>
              <a:solidFill>
                <a:srgbClr val="FF9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작품 퀄리티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104" y="2485884"/>
              <a:ext cx="425535" cy="425535"/>
            </a:xfrm>
            <a:prstGeom prst="rect">
              <a:avLst/>
            </a:prstGeom>
          </p:spPr>
        </p:pic>
        <p:cxnSp>
          <p:nvCxnSpPr>
            <p:cNvPr id="181" name="직선 연결선 180"/>
            <p:cNvCxnSpPr/>
            <p:nvPr/>
          </p:nvCxnSpPr>
          <p:spPr>
            <a:xfrm>
              <a:off x="9806837" y="3979729"/>
              <a:ext cx="589260" cy="0"/>
            </a:xfrm>
            <a:prstGeom prst="line">
              <a:avLst/>
            </a:prstGeom>
            <a:ln w="127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9106661" y="4055223"/>
              <a:ext cx="1923673" cy="707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협 업 으 로  인 한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퀄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리 티  상 승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874347" y="2166924"/>
            <a:ext cx="2744830" cy="2922052"/>
            <a:chOff x="8874347" y="2166924"/>
            <a:chExt cx="2744830" cy="2922052"/>
          </a:xfrm>
        </p:grpSpPr>
        <p:sp>
          <p:nvSpPr>
            <p:cNvPr id="71" name="평행 사변형 70"/>
            <p:cNvSpPr/>
            <p:nvPr/>
          </p:nvSpPr>
          <p:spPr>
            <a:xfrm>
              <a:off x="9911356" y="2166924"/>
              <a:ext cx="1707821" cy="2922049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8874347" y="2166926"/>
              <a:ext cx="2487515" cy="2922050"/>
              <a:chOff x="8874347" y="2166926"/>
              <a:chExt cx="2487515" cy="2922050"/>
            </a:xfrm>
          </p:grpSpPr>
          <p:sp>
            <p:nvSpPr>
              <p:cNvPr id="86" name="평행 사변형 85"/>
              <p:cNvSpPr/>
              <p:nvPr/>
            </p:nvSpPr>
            <p:spPr>
              <a:xfrm flipV="1">
                <a:off x="8876399" y="3787593"/>
                <a:ext cx="1326047" cy="348381"/>
              </a:xfrm>
              <a:prstGeom prst="parallelogram">
                <a:avLst>
                  <a:gd name="adj" fmla="val 98942"/>
                </a:avLst>
              </a:prstGeom>
              <a:solidFill>
                <a:srgbClr val="302E2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87" name="그룹 86"/>
              <p:cNvGrpSpPr/>
              <p:nvPr/>
            </p:nvGrpSpPr>
            <p:grpSpPr>
              <a:xfrm>
                <a:off x="8874347" y="2166926"/>
                <a:ext cx="2487515" cy="2922050"/>
                <a:chOff x="1237678" y="1998357"/>
                <a:chExt cx="2775829" cy="3260729"/>
              </a:xfrm>
            </p:grpSpPr>
            <p:sp>
              <p:nvSpPr>
                <p:cNvPr id="88" name="평행 사변형 87"/>
                <p:cNvSpPr/>
                <p:nvPr/>
              </p:nvSpPr>
              <p:spPr>
                <a:xfrm>
                  <a:off x="1305150" y="1998357"/>
                  <a:ext cx="1905765" cy="3260729"/>
                </a:xfrm>
                <a:prstGeom prst="parallelogram">
                  <a:avLst>
                    <a:gd name="adj" fmla="val 4002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55600" dist="520700" dir="10800000" sx="69000" sy="69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89" name="평행 사변형 88"/>
                <p:cNvSpPr/>
                <p:nvPr/>
              </p:nvSpPr>
              <p:spPr>
                <a:xfrm>
                  <a:off x="1237678" y="3071037"/>
                  <a:ext cx="2775829" cy="738070"/>
                </a:xfrm>
                <a:prstGeom prst="parallelogram">
                  <a:avLst>
                    <a:gd name="adj" fmla="val 23798"/>
                  </a:avLst>
                </a:prstGeom>
                <a:solidFill>
                  <a:srgbClr val="76717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 smtClean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작품 퀄리티</a:t>
                  </a:r>
                  <a:endPara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8104" y="2485884"/>
                <a:ext cx="425535" cy="425535"/>
              </a:xfrm>
              <a:prstGeom prst="rect">
                <a:avLst/>
              </a:prstGeom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9806837" y="3979729"/>
                <a:ext cx="589260" cy="0"/>
              </a:xfrm>
              <a:prstGeom prst="line">
                <a:avLst/>
              </a:prstGeom>
              <a:ln w="12700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9154382" y="4055223"/>
                <a:ext cx="1923673" cy="707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작 품  </a:t>
                </a:r>
                <a:r>
                  <a:rPr lang="ko-KR" altLang="en-US" sz="1400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퀄</a:t>
                </a: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리 티  상 승 이 </a:t>
                </a:r>
                <a:endPara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한 정 적</a:t>
                </a:r>
                <a:endPara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66" name="그룹 165"/>
          <p:cNvGrpSpPr/>
          <p:nvPr/>
        </p:nvGrpSpPr>
        <p:grpSpPr>
          <a:xfrm>
            <a:off x="6158672" y="2166925"/>
            <a:ext cx="2871984" cy="2922051"/>
            <a:chOff x="6158672" y="2166925"/>
            <a:chExt cx="2871984" cy="2922051"/>
          </a:xfrm>
        </p:grpSpPr>
        <p:sp>
          <p:nvSpPr>
            <p:cNvPr id="167" name="평행 사변형 166"/>
            <p:cNvSpPr/>
            <p:nvPr/>
          </p:nvSpPr>
          <p:spPr>
            <a:xfrm>
              <a:off x="7234715" y="2166925"/>
              <a:ext cx="1795941" cy="2922049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6179051" y="2166926"/>
              <a:ext cx="2487515" cy="2922050"/>
              <a:chOff x="1237678" y="1998357"/>
              <a:chExt cx="2775829" cy="3260729"/>
            </a:xfrm>
          </p:grpSpPr>
          <p:sp>
            <p:nvSpPr>
              <p:cNvPr id="172" name="평행 사변형 171"/>
              <p:cNvSpPr/>
              <p:nvPr/>
            </p:nvSpPr>
            <p:spPr>
              <a:xfrm flipV="1">
                <a:off x="1237678" y="3809108"/>
                <a:ext cx="1326047" cy="348381"/>
              </a:xfrm>
              <a:prstGeom prst="parallelogram">
                <a:avLst>
                  <a:gd name="adj" fmla="val 98942"/>
                </a:avLst>
              </a:prstGeom>
              <a:solidFill>
                <a:srgbClr val="FF797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3" name="평행 사변형 172"/>
              <p:cNvSpPr/>
              <p:nvPr/>
            </p:nvSpPr>
            <p:spPr>
              <a:xfrm>
                <a:off x="1305150" y="1998357"/>
                <a:ext cx="1905765" cy="3260729"/>
              </a:xfrm>
              <a:prstGeom prst="parallelogram">
                <a:avLst>
                  <a:gd name="adj" fmla="val 4002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55600" dist="520700" dir="10800000" sx="69000" sy="69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4" name="평행 사변형 173"/>
              <p:cNvSpPr/>
              <p:nvPr/>
            </p:nvSpPr>
            <p:spPr>
              <a:xfrm>
                <a:off x="1237678" y="3071037"/>
                <a:ext cx="2775829" cy="738070"/>
              </a:xfrm>
              <a:prstGeom prst="parallelogram">
                <a:avLst>
                  <a:gd name="adj" fmla="val 23798"/>
                </a:avLst>
              </a:prstGeom>
              <a:solidFill>
                <a:srgbClr val="FF9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EBOOK</a:t>
                </a:r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화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911" y="2479445"/>
              <a:ext cx="425535" cy="425535"/>
            </a:xfrm>
            <a:prstGeom prst="rect">
              <a:avLst/>
            </a:prstGeom>
          </p:spPr>
        </p:pic>
        <p:cxnSp>
          <p:nvCxnSpPr>
            <p:cNvPr id="170" name="직선 연결선 169"/>
            <p:cNvCxnSpPr/>
            <p:nvPr/>
          </p:nvCxnSpPr>
          <p:spPr>
            <a:xfrm>
              <a:off x="7135276" y="3978599"/>
              <a:ext cx="589260" cy="0"/>
            </a:xfrm>
            <a:prstGeom prst="line">
              <a:avLst/>
            </a:prstGeom>
            <a:ln w="127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6158672" y="4069608"/>
              <a:ext cx="24429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누 구 나  손 </a:t>
              </a:r>
              <a:r>
                <a:rPr lang="ko-KR" altLang="en-US" sz="14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쉽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 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 P U B  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 일 </a:t>
              </a:r>
              <a:r>
                <a:rPr lang="ko-KR" alt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 환 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79051" y="2166925"/>
            <a:ext cx="2763485" cy="2922051"/>
            <a:chOff x="6179051" y="2166925"/>
            <a:chExt cx="2763485" cy="2922051"/>
          </a:xfrm>
        </p:grpSpPr>
        <p:sp>
          <p:nvSpPr>
            <p:cNvPr id="72" name="평행 사변형 71"/>
            <p:cNvSpPr/>
            <p:nvPr/>
          </p:nvSpPr>
          <p:spPr>
            <a:xfrm>
              <a:off x="7234715" y="2166925"/>
              <a:ext cx="1707821" cy="2922049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6179051" y="2166926"/>
              <a:ext cx="2487515" cy="2922050"/>
              <a:chOff x="1237678" y="1998357"/>
              <a:chExt cx="2775829" cy="3260729"/>
            </a:xfrm>
          </p:grpSpPr>
          <p:sp>
            <p:nvSpPr>
              <p:cNvPr id="83" name="평행 사변형 82"/>
              <p:cNvSpPr/>
              <p:nvPr/>
            </p:nvSpPr>
            <p:spPr>
              <a:xfrm flipV="1">
                <a:off x="1237678" y="3809108"/>
                <a:ext cx="1326047" cy="348381"/>
              </a:xfrm>
              <a:prstGeom prst="parallelogram">
                <a:avLst>
                  <a:gd name="adj" fmla="val 9894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4" name="평행 사변형 83"/>
              <p:cNvSpPr/>
              <p:nvPr/>
            </p:nvSpPr>
            <p:spPr>
              <a:xfrm>
                <a:off x="1305150" y="1998357"/>
                <a:ext cx="1905765" cy="3260729"/>
              </a:xfrm>
              <a:prstGeom prst="parallelogram">
                <a:avLst>
                  <a:gd name="adj" fmla="val 4002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55600" dist="520700" dir="10800000" sx="69000" sy="69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5" name="평행 사변형 84"/>
              <p:cNvSpPr/>
              <p:nvPr/>
            </p:nvSpPr>
            <p:spPr>
              <a:xfrm>
                <a:off x="1237678" y="3071037"/>
                <a:ext cx="2775829" cy="738070"/>
              </a:xfrm>
              <a:prstGeom prst="parallelogram">
                <a:avLst>
                  <a:gd name="adj" fmla="val 2379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EBOOK</a:t>
                </a:r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화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911" y="2479445"/>
              <a:ext cx="425535" cy="425535"/>
            </a:xfrm>
            <a:prstGeom prst="rect">
              <a:avLst/>
            </a:prstGeom>
          </p:spPr>
        </p:pic>
        <p:cxnSp>
          <p:nvCxnSpPr>
            <p:cNvPr id="98" name="직선 연결선 97"/>
            <p:cNvCxnSpPr/>
            <p:nvPr/>
          </p:nvCxnSpPr>
          <p:spPr>
            <a:xfrm>
              <a:off x="7135276" y="3978599"/>
              <a:ext cx="589260" cy="0"/>
            </a:xfrm>
            <a:prstGeom prst="line">
              <a:avLst/>
            </a:prstGeom>
            <a:ln w="127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6480897" y="4069608"/>
              <a:ext cx="20898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 B O </a:t>
              </a:r>
              <a:r>
                <a:rPr lang="en-US" altLang="ko-KR" sz="14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</a:t>
              </a:r>
              <a:r>
                <a: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K  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 일 변 환  및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 간 의  어 </a:t>
              </a:r>
              <a:r>
                <a:rPr lang="ko-KR" altLang="en-US" sz="14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려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움 </a:t>
              </a:r>
              <a:r>
                <a: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473051" y="2166922"/>
            <a:ext cx="2781644" cy="2922051"/>
            <a:chOff x="3475790" y="2166925"/>
            <a:chExt cx="2781644" cy="2922051"/>
          </a:xfrm>
        </p:grpSpPr>
        <p:sp>
          <p:nvSpPr>
            <p:cNvPr id="75" name="평행 사변형 74"/>
            <p:cNvSpPr/>
            <p:nvPr/>
          </p:nvSpPr>
          <p:spPr>
            <a:xfrm flipV="1">
              <a:off x="3477842" y="3787593"/>
              <a:ext cx="1326047" cy="348381"/>
            </a:xfrm>
            <a:prstGeom prst="parallelogram">
              <a:avLst>
                <a:gd name="adj" fmla="val 98942"/>
              </a:avLst>
            </a:prstGeom>
            <a:solidFill>
              <a:srgbClr val="FF797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55" name="그룹 154"/>
            <p:cNvGrpSpPr/>
            <p:nvPr/>
          </p:nvGrpSpPr>
          <p:grpSpPr>
            <a:xfrm>
              <a:off x="3475790" y="2166925"/>
              <a:ext cx="2781644" cy="2922051"/>
              <a:chOff x="3475790" y="2166925"/>
              <a:chExt cx="2781644" cy="2922051"/>
            </a:xfrm>
          </p:grpSpPr>
          <p:grpSp>
            <p:nvGrpSpPr>
              <p:cNvPr id="156" name="그룹 155"/>
              <p:cNvGrpSpPr/>
              <p:nvPr/>
            </p:nvGrpSpPr>
            <p:grpSpPr>
              <a:xfrm>
                <a:off x="3475790" y="2166925"/>
                <a:ext cx="2781644" cy="2922051"/>
                <a:chOff x="3475790" y="2166925"/>
                <a:chExt cx="2781644" cy="2922051"/>
              </a:xfrm>
            </p:grpSpPr>
            <p:sp>
              <p:nvSpPr>
                <p:cNvPr id="160" name="평행 사변형 159"/>
                <p:cNvSpPr/>
                <p:nvPr/>
              </p:nvSpPr>
              <p:spPr>
                <a:xfrm>
                  <a:off x="4549613" y="2166925"/>
                  <a:ext cx="1707821" cy="2922049"/>
                </a:xfrm>
                <a:prstGeom prst="parallelogram">
                  <a:avLst>
                    <a:gd name="adj" fmla="val 4002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55600" dist="520700" dir="10800000" sx="69000" sy="69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161" name="그룹 160"/>
                <p:cNvGrpSpPr/>
                <p:nvPr/>
              </p:nvGrpSpPr>
              <p:grpSpPr>
                <a:xfrm>
                  <a:off x="3475790" y="2166926"/>
                  <a:ext cx="2487515" cy="2922050"/>
                  <a:chOff x="1237678" y="1998357"/>
                  <a:chExt cx="2775829" cy="3260729"/>
                </a:xfrm>
              </p:grpSpPr>
              <p:sp>
                <p:nvSpPr>
                  <p:cNvPr id="162" name="평행 사변형 161"/>
                  <p:cNvSpPr/>
                  <p:nvPr/>
                </p:nvSpPr>
                <p:spPr>
                  <a:xfrm>
                    <a:off x="1305150" y="1998357"/>
                    <a:ext cx="1905765" cy="3260729"/>
                  </a:xfrm>
                  <a:prstGeom prst="parallelogram">
                    <a:avLst>
                      <a:gd name="adj" fmla="val 40029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355600" dist="520700" dir="10800000" sx="69000" sy="69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63" name="평행 사변형 162"/>
                  <p:cNvSpPr/>
                  <p:nvPr/>
                </p:nvSpPr>
                <p:spPr>
                  <a:xfrm>
                    <a:off x="1237678" y="3071037"/>
                    <a:ext cx="2775829" cy="738070"/>
                  </a:xfrm>
                  <a:prstGeom prst="parallelogram">
                    <a:avLst>
                      <a:gd name="adj" fmla="val 23798"/>
                    </a:avLst>
                  </a:prstGeom>
                  <a:solidFill>
                    <a:srgbClr val="FF9999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0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파일 관리</a:t>
                    </a:r>
                    <a:endParaRPr lang="ko-KR" altLang="en-US" sz="20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8452" y="2465428"/>
                <a:ext cx="433500" cy="433500"/>
              </a:xfrm>
              <a:prstGeom prst="rect">
                <a:avLst/>
              </a:prstGeom>
            </p:spPr>
          </p:pic>
          <p:cxnSp>
            <p:nvCxnSpPr>
              <p:cNvPr id="158" name="직선 연결선 157"/>
              <p:cNvCxnSpPr/>
              <p:nvPr/>
            </p:nvCxnSpPr>
            <p:spPr>
              <a:xfrm>
                <a:off x="4434209" y="3970161"/>
                <a:ext cx="589260" cy="0"/>
              </a:xfrm>
              <a:prstGeom prst="line">
                <a:avLst/>
              </a:prstGeom>
              <a:ln w="12700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TextBox 158"/>
              <p:cNvSpPr txBox="1"/>
              <p:nvPr/>
            </p:nvSpPr>
            <p:spPr>
              <a:xfrm>
                <a:off x="3828876" y="4060238"/>
                <a:ext cx="189152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i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삽 화 파 일  관 리  용 이</a:t>
                </a:r>
                <a:endPara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3475790" y="2166925"/>
            <a:ext cx="2781644" cy="2922051"/>
            <a:chOff x="3475790" y="2166925"/>
            <a:chExt cx="2781644" cy="2922051"/>
          </a:xfrm>
        </p:grpSpPr>
        <p:sp>
          <p:nvSpPr>
            <p:cNvPr id="165" name="평행 사변형 164"/>
            <p:cNvSpPr/>
            <p:nvPr/>
          </p:nvSpPr>
          <p:spPr>
            <a:xfrm flipV="1">
              <a:off x="3477842" y="3787593"/>
              <a:ext cx="1326047" cy="348381"/>
            </a:xfrm>
            <a:prstGeom prst="parallelogram">
              <a:avLst>
                <a:gd name="adj" fmla="val 98942"/>
              </a:avLst>
            </a:prstGeom>
            <a:solidFill>
              <a:srgbClr val="302E2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475790" y="2166925"/>
              <a:ext cx="2781644" cy="2922051"/>
              <a:chOff x="3475790" y="2166925"/>
              <a:chExt cx="2781644" cy="2922051"/>
            </a:xfrm>
          </p:grpSpPr>
          <p:sp>
            <p:nvSpPr>
              <p:cNvPr id="73" name="평행 사변형 72"/>
              <p:cNvSpPr/>
              <p:nvPr/>
            </p:nvSpPr>
            <p:spPr>
              <a:xfrm>
                <a:off x="4549613" y="2166925"/>
                <a:ext cx="1707821" cy="2922049"/>
              </a:xfrm>
              <a:prstGeom prst="parallelogram">
                <a:avLst>
                  <a:gd name="adj" fmla="val 4002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55600" dist="520700" dir="10800000" sx="69000" sy="69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3475790" y="2166926"/>
                <a:ext cx="2487515" cy="2922050"/>
                <a:chOff x="1237678" y="1998357"/>
                <a:chExt cx="2775829" cy="3260729"/>
              </a:xfrm>
            </p:grpSpPr>
            <p:sp>
              <p:nvSpPr>
                <p:cNvPr id="80" name="평행 사변형 79"/>
                <p:cNvSpPr/>
                <p:nvPr/>
              </p:nvSpPr>
              <p:spPr>
                <a:xfrm>
                  <a:off x="1305150" y="1998357"/>
                  <a:ext cx="1905765" cy="3260729"/>
                </a:xfrm>
                <a:prstGeom prst="parallelogram">
                  <a:avLst>
                    <a:gd name="adj" fmla="val 4002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55600" dist="520700" dir="10800000" sx="69000" sy="69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81" name="평행 사변형 80"/>
                <p:cNvSpPr/>
                <p:nvPr/>
              </p:nvSpPr>
              <p:spPr>
                <a:xfrm>
                  <a:off x="1237678" y="3071037"/>
                  <a:ext cx="2775829" cy="738070"/>
                </a:xfrm>
                <a:prstGeom prst="parallelogram">
                  <a:avLst>
                    <a:gd name="adj" fmla="val 23798"/>
                  </a:avLst>
                </a:prstGeom>
                <a:solidFill>
                  <a:srgbClr val="76717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 smtClean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파일 관리</a:t>
                  </a:r>
                  <a:endPara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</p:grp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452" y="2465428"/>
              <a:ext cx="433500" cy="433500"/>
            </a:xfrm>
            <a:prstGeom prst="rect">
              <a:avLst/>
            </a:prstGeom>
          </p:spPr>
        </p:pic>
        <p:cxnSp>
          <p:nvCxnSpPr>
            <p:cNvPr id="97" name="직선 연결선 96"/>
            <p:cNvCxnSpPr/>
            <p:nvPr/>
          </p:nvCxnSpPr>
          <p:spPr>
            <a:xfrm>
              <a:off x="4434209" y="3970161"/>
              <a:ext cx="589260" cy="0"/>
            </a:xfrm>
            <a:prstGeom prst="line">
              <a:avLst/>
            </a:prstGeom>
            <a:ln w="127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3879680" y="4060238"/>
              <a:ext cx="1672154" cy="707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글  </a:t>
              </a:r>
              <a:r>
                <a: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  </a:t>
              </a: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삽 화 관 리 가  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 편 함</a:t>
              </a:r>
              <a:endPara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97669" y="2166924"/>
            <a:ext cx="2730122" cy="2960156"/>
            <a:chOff x="5015735" y="3744215"/>
            <a:chExt cx="2730122" cy="2960156"/>
          </a:xfrm>
        </p:grpSpPr>
        <p:sp>
          <p:nvSpPr>
            <p:cNvPr id="116" name="평행 사변형 115"/>
            <p:cNvSpPr/>
            <p:nvPr/>
          </p:nvSpPr>
          <p:spPr>
            <a:xfrm>
              <a:off x="6038036" y="3745869"/>
              <a:ext cx="1707821" cy="2922049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015735" y="3744215"/>
              <a:ext cx="2487515" cy="2960156"/>
              <a:chOff x="798858" y="2166926"/>
              <a:chExt cx="2487515" cy="2960156"/>
            </a:xfrm>
          </p:grpSpPr>
          <p:sp>
            <p:nvSpPr>
              <p:cNvPr id="35" name="평행 사변형 34"/>
              <p:cNvSpPr/>
              <p:nvPr/>
            </p:nvSpPr>
            <p:spPr>
              <a:xfrm flipV="1">
                <a:off x="798858" y="3789601"/>
                <a:ext cx="1188316" cy="312196"/>
              </a:xfrm>
              <a:prstGeom prst="parallelogram">
                <a:avLst>
                  <a:gd name="adj" fmla="val 98942"/>
                </a:avLst>
              </a:prstGeom>
              <a:solidFill>
                <a:srgbClr val="FF797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6" name="평행 사변형 35"/>
              <p:cNvSpPr/>
              <p:nvPr/>
            </p:nvSpPr>
            <p:spPr>
              <a:xfrm>
                <a:off x="859322" y="2166926"/>
                <a:ext cx="1707821" cy="2922049"/>
              </a:xfrm>
              <a:prstGeom prst="parallelogram">
                <a:avLst>
                  <a:gd name="adj" fmla="val 4002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55600" dist="520700" dir="10800000" sx="69000" sy="69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" name="평행 사변형 36"/>
              <p:cNvSpPr/>
              <p:nvPr/>
            </p:nvSpPr>
            <p:spPr>
              <a:xfrm>
                <a:off x="798858" y="3128191"/>
                <a:ext cx="2487515" cy="661409"/>
              </a:xfrm>
              <a:prstGeom prst="parallelogram">
                <a:avLst>
                  <a:gd name="adj" fmla="val 23798"/>
                </a:avLst>
              </a:prstGeom>
              <a:solidFill>
                <a:srgbClr val="FF9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삽   화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669" y="2329449"/>
                <a:ext cx="581970" cy="581970"/>
              </a:xfrm>
              <a:prstGeom prst="rect">
                <a:avLst/>
              </a:prstGeom>
            </p:spPr>
          </p:pic>
          <p:cxnSp>
            <p:nvCxnSpPr>
              <p:cNvPr id="55" name="직선 연결선 54"/>
              <p:cNvCxnSpPr/>
              <p:nvPr/>
            </p:nvCxnSpPr>
            <p:spPr>
              <a:xfrm>
                <a:off x="1746461" y="3966843"/>
                <a:ext cx="589260" cy="0"/>
              </a:xfrm>
              <a:prstGeom prst="line">
                <a:avLst/>
              </a:prstGeom>
              <a:ln w="12700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1170249" y="4065253"/>
                <a:ext cx="185343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편 리 한  삽 화   서 치</a:t>
                </a:r>
                <a:endPara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삽 화 가  매 칭</a:t>
                </a:r>
                <a:endParaRPr lang="en-US" altLang="ko-KR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798858" y="2166925"/>
            <a:ext cx="2783438" cy="2922050"/>
            <a:chOff x="798858" y="2166925"/>
            <a:chExt cx="2783438" cy="2922050"/>
          </a:xfrm>
        </p:grpSpPr>
        <p:sp>
          <p:nvSpPr>
            <p:cNvPr id="74" name="평행 사변형 73"/>
            <p:cNvSpPr/>
            <p:nvPr/>
          </p:nvSpPr>
          <p:spPr>
            <a:xfrm>
              <a:off x="1874475" y="2166925"/>
              <a:ext cx="1707821" cy="2922049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798858" y="2166926"/>
              <a:ext cx="2487515" cy="2922049"/>
              <a:chOff x="798858" y="2166926"/>
              <a:chExt cx="2487515" cy="2922049"/>
            </a:xfrm>
          </p:grpSpPr>
          <p:sp>
            <p:nvSpPr>
              <p:cNvPr id="101" name="평행 사변형 100"/>
              <p:cNvSpPr/>
              <p:nvPr/>
            </p:nvSpPr>
            <p:spPr>
              <a:xfrm flipV="1">
                <a:off x="798858" y="3789601"/>
                <a:ext cx="1188316" cy="312196"/>
              </a:xfrm>
              <a:prstGeom prst="parallelogram">
                <a:avLst>
                  <a:gd name="adj" fmla="val 9894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2" name="평행 사변형 101"/>
              <p:cNvSpPr/>
              <p:nvPr/>
            </p:nvSpPr>
            <p:spPr>
              <a:xfrm>
                <a:off x="859322" y="2166926"/>
                <a:ext cx="1707821" cy="2922049"/>
              </a:xfrm>
              <a:prstGeom prst="parallelogram">
                <a:avLst>
                  <a:gd name="adj" fmla="val 4002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55600" dist="520700" dir="10800000" sx="69000" sy="69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3" name="평행 사변형 102"/>
              <p:cNvSpPr/>
              <p:nvPr/>
            </p:nvSpPr>
            <p:spPr>
              <a:xfrm>
                <a:off x="798858" y="3128191"/>
                <a:ext cx="2487515" cy="661409"/>
              </a:xfrm>
              <a:prstGeom prst="parallelogram">
                <a:avLst>
                  <a:gd name="adj" fmla="val 2379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삽   화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669" y="2329449"/>
                <a:ext cx="581970" cy="581970"/>
              </a:xfrm>
              <a:prstGeom prst="rect">
                <a:avLst/>
              </a:prstGeom>
            </p:spPr>
          </p:pic>
          <p:cxnSp>
            <p:nvCxnSpPr>
              <p:cNvPr id="105" name="직선 연결선 104"/>
              <p:cNvCxnSpPr/>
              <p:nvPr/>
            </p:nvCxnSpPr>
            <p:spPr>
              <a:xfrm>
                <a:off x="1746461" y="3966843"/>
                <a:ext cx="589260" cy="0"/>
              </a:xfrm>
              <a:prstGeom prst="line">
                <a:avLst/>
              </a:prstGeom>
              <a:ln w="12700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1242638" y="4059339"/>
                <a:ext cx="1503089" cy="707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삽 화 </a:t>
                </a:r>
                <a:r>
                  <a:rPr lang="ko-KR" altLang="en-US" sz="1400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</a:t>
                </a: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찾 는 데</a:t>
                </a:r>
                <a:endPara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수 고 와  노 </a:t>
                </a:r>
                <a:r>
                  <a:rPr lang="ko-KR" altLang="en-US" sz="1400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력</a:t>
                </a:r>
                <a:r>
                  <a:rPr lang="ko-KR" alt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이</a:t>
                </a:r>
                <a:endParaRPr lang="en-US" altLang="ko-KR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565558" y="301418"/>
            <a:ext cx="11076038" cy="56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132464" y="1159099"/>
            <a:ext cx="579550" cy="0"/>
          </a:xfrm>
          <a:prstGeom prst="line">
            <a:avLst/>
          </a:prstGeom>
          <a:ln w="28575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45727" y="730732"/>
            <a:ext cx="1446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200" dirty="0" smtClean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1200" dirty="0" smtClean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서비스 소개</a:t>
            </a:r>
            <a:endParaRPr lang="en-US" altLang="ko-KR" sz="1200" dirty="0" smtClean="0">
              <a:solidFill>
                <a:srgbClr val="FF858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7669" y="436127"/>
            <a:ext cx="19497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서비스</a:t>
            </a:r>
            <a:endParaRPr lang="ko-KR" altLang="en-US" sz="1400" dirty="0">
              <a:solidFill>
                <a:srgbClr val="8372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20376" y="4456722"/>
            <a:ext cx="2239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多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dobe Fan Heiti Std B" panose="020B0700000000000000" pitchFamily="34" charset="-128"/>
              <a:ea typeface="타이포_쌍문동 B" panose="020208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76492" y="6571733"/>
            <a:ext cx="11439728" cy="200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9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>
          <a:xfrm>
            <a:off x="538239" y="294428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720170" y="1842160"/>
            <a:ext cx="2351702" cy="15743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858" y="320874"/>
            <a:ext cx="11076038" cy="56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49298" y="2266964"/>
            <a:ext cx="334027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6457" y="1963356"/>
            <a:ext cx="1445120" cy="1351887"/>
            <a:chOff x="525083" y="1943900"/>
            <a:chExt cx="1164921" cy="1089765"/>
          </a:xfrm>
        </p:grpSpPr>
        <p:grpSp>
          <p:nvGrpSpPr>
            <p:cNvPr id="17" name="그룹 16"/>
            <p:cNvGrpSpPr/>
            <p:nvPr/>
          </p:nvGrpSpPr>
          <p:grpSpPr>
            <a:xfrm>
              <a:off x="525083" y="1943900"/>
              <a:ext cx="1164921" cy="1089765"/>
              <a:chOff x="1077238" y="1290180"/>
              <a:chExt cx="1164921" cy="864297"/>
            </a:xfrm>
          </p:grpSpPr>
          <p:sp>
            <p:nvSpPr>
              <p:cNvPr id="19" name="오각형 18"/>
              <p:cNvSpPr/>
              <p:nvPr/>
            </p:nvSpPr>
            <p:spPr>
              <a:xfrm>
                <a:off x="1077238" y="1290180"/>
                <a:ext cx="926926" cy="864297"/>
              </a:xfrm>
              <a:prstGeom prst="homePlate">
                <a:avLst>
                  <a:gd name="adj" fmla="val 38406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갈매기형 수장 22"/>
              <p:cNvSpPr/>
              <p:nvPr/>
            </p:nvSpPr>
            <p:spPr>
              <a:xfrm>
                <a:off x="1736421" y="1290180"/>
                <a:ext cx="505738" cy="864297"/>
              </a:xfrm>
              <a:prstGeom prst="chevron">
                <a:avLst>
                  <a:gd name="adj" fmla="val 7414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Group 14"/>
            <p:cNvGrpSpPr>
              <a:grpSpLocks noChangeAspect="1"/>
            </p:cNvGrpSpPr>
            <p:nvPr/>
          </p:nvGrpSpPr>
          <p:grpSpPr bwMode="auto">
            <a:xfrm>
              <a:off x="721179" y="2411652"/>
              <a:ext cx="377220" cy="319974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44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37744" y="2142909"/>
              <a:ext cx="523596" cy="27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WEB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16457" y="4161239"/>
            <a:ext cx="1445120" cy="1351887"/>
            <a:chOff x="525083" y="4141783"/>
            <a:chExt cx="1164921" cy="1089765"/>
          </a:xfrm>
        </p:grpSpPr>
        <p:grpSp>
          <p:nvGrpSpPr>
            <p:cNvPr id="25" name="그룹 24"/>
            <p:cNvGrpSpPr/>
            <p:nvPr/>
          </p:nvGrpSpPr>
          <p:grpSpPr>
            <a:xfrm>
              <a:off x="525083" y="4141783"/>
              <a:ext cx="1164921" cy="1089765"/>
              <a:chOff x="1077238" y="1290180"/>
              <a:chExt cx="1164921" cy="864297"/>
            </a:xfrm>
          </p:grpSpPr>
          <p:sp>
            <p:nvSpPr>
              <p:cNvPr id="27" name="오각형 26"/>
              <p:cNvSpPr/>
              <p:nvPr/>
            </p:nvSpPr>
            <p:spPr>
              <a:xfrm>
                <a:off x="1077238" y="1290180"/>
                <a:ext cx="926926" cy="864297"/>
              </a:xfrm>
              <a:prstGeom prst="homePlate">
                <a:avLst>
                  <a:gd name="adj" fmla="val 38406"/>
                </a:avLst>
              </a:prstGeom>
              <a:solidFill>
                <a:srgbClr val="FF9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갈매기형 수장 27"/>
              <p:cNvSpPr/>
              <p:nvPr/>
            </p:nvSpPr>
            <p:spPr>
              <a:xfrm>
                <a:off x="1736421" y="1290180"/>
                <a:ext cx="505738" cy="864297"/>
              </a:xfrm>
              <a:prstGeom prst="chevron">
                <a:avLst>
                  <a:gd name="adj" fmla="val 74149"/>
                </a:avLst>
              </a:prstGeom>
              <a:solidFill>
                <a:srgbClr val="FF9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13" y="4547775"/>
              <a:ext cx="481127" cy="481127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60577" y="4293062"/>
              <a:ext cx="5854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43" y="2470656"/>
            <a:ext cx="725938" cy="72593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48" y="2470655"/>
            <a:ext cx="725938" cy="72593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53" y="2475832"/>
            <a:ext cx="725938" cy="725938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3190063" y="1963269"/>
            <a:ext cx="1440227" cy="299295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적 에 디 터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5918225" y="2270556"/>
            <a:ext cx="966155" cy="1038591"/>
            <a:chOff x="6016377" y="2340424"/>
            <a:chExt cx="757963" cy="814790"/>
          </a:xfrm>
        </p:grpSpPr>
        <p:grpSp>
          <p:nvGrpSpPr>
            <p:cNvPr id="68" name="그룹 67"/>
            <p:cNvGrpSpPr/>
            <p:nvPr/>
          </p:nvGrpSpPr>
          <p:grpSpPr>
            <a:xfrm>
              <a:off x="6016377" y="2340424"/>
              <a:ext cx="757963" cy="814790"/>
              <a:chOff x="4682388" y="2382713"/>
              <a:chExt cx="2792092" cy="3001425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4682388" y="2400731"/>
                <a:ext cx="2792092" cy="2983407"/>
                <a:chOff x="3042017" y="2309421"/>
                <a:chExt cx="2331720" cy="2491489"/>
              </a:xfrm>
            </p:grpSpPr>
            <p:sp>
              <p:nvSpPr>
                <p:cNvPr id="81" name="이등변 삼각형 80"/>
                <p:cNvSpPr/>
                <p:nvPr/>
              </p:nvSpPr>
              <p:spPr>
                <a:xfrm>
                  <a:off x="3896981" y="2309421"/>
                  <a:ext cx="621792" cy="2448305"/>
                </a:xfrm>
                <a:prstGeom prst="triangle">
                  <a:avLst/>
                </a:prstGeom>
                <a:solidFill>
                  <a:srgbClr val="AFB9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3398633" y="2309421"/>
                  <a:ext cx="1728216" cy="7103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모서리가 둥근 직사각형 82"/>
                <p:cNvSpPr/>
                <p:nvPr/>
              </p:nvSpPr>
              <p:spPr>
                <a:xfrm>
                  <a:off x="3042017" y="2669466"/>
                  <a:ext cx="2331720" cy="1728216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4646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83"/>
                <p:cNvSpPr/>
                <p:nvPr/>
              </p:nvSpPr>
              <p:spPr>
                <a:xfrm>
                  <a:off x="3160890" y="2777807"/>
                  <a:ext cx="2093975" cy="12175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3042017" y="4103686"/>
                  <a:ext cx="2331720" cy="293995"/>
                </a:xfrm>
                <a:prstGeom prst="roundRect">
                  <a:avLst>
                    <a:gd name="adj" fmla="val 7277"/>
                  </a:avLst>
                </a:prstGeom>
                <a:solidFill>
                  <a:srgbClr val="C7CF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/>
                <p:cNvSpPr/>
                <p:nvPr/>
              </p:nvSpPr>
              <p:spPr>
                <a:xfrm>
                  <a:off x="4153013" y="4203371"/>
                  <a:ext cx="109728" cy="109728"/>
                </a:xfrm>
                <a:prstGeom prst="ellipse">
                  <a:avLst/>
                </a:prstGeom>
                <a:solidFill>
                  <a:srgbClr val="959C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3042017" y="4073071"/>
                  <a:ext cx="2331720" cy="45719"/>
                </a:xfrm>
                <a:prstGeom prst="rect">
                  <a:avLst/>
                </a:prstGeom>
                <a:solidFill>
                  <a:srgbClr val="4646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모서리가 둥근 직사각형 87"/>
                <p:cNvSpPr/>
                <p:nvPr/>
              </p:nvSpPr>
              <p:spPr>
                <a:xfrm>
                  <a:off x="3847070" y="4714543"/>
                  <a:ext cx="721614" cy="8636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7CF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0" name="직사각형 89"/>
              <p:cNvSpPr/>
              <p:nvPr/>
            </p:nvSpPr>
            <p:spPr>
              <a:xfrm>
                <a:off x="6507172" y="2382713"/>
                <a:ext cx="914400" cy="4308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9" name="그림 8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58"/>
            <a:stretch/>
          </p:blipFill>
          <p:spPr>
            <a:xfrm>
              <a:off x="6055020" y="2497405"/>
              <a:ext cx="680680" cy="508231"/>
            </a:xfrm>
            <a:prstGeom prst="rect">
              <a:avLst/>
            </a:prstGeom>
          </p:spPr>
        </p:pic>
      </p:grpSp>
      <p:sp>
        <p:nvSpPr>
          <p:cNvPr id="69" name="직사각형 68"/>
          <p:cNvSpPr/>
          <p:nvPr/>
        </p:nvSpPr>
        <p:spPr>
          <a:xfrm>
            <a:off x="5681824" y="1963269"/>
            <a:ext cx="1440227" cy="299295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 업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173585" y="1963268"/>
            <a:ext cx="1440227" cy="299295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삽 화 스 토 어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82" y="2397372"/>
            <a:ext cx="856433" cy="856433"/>
          </a:xfrm>
          <a:prstGeom prst="rect">
            <a:avLst/>
          </a:prstGeom>
        </p:spPr>
      </p:pic>
      <p:sp>
        <p:nvSpPr>
          <p:cNvPr id="101" name="모서리가 둥근 직사각형 100"/>
          <p:cNvSpPr/>
          <p:nvPr/>
        </p:nvSpPr>
        <p:spPr>
          <a:xfrm>
            <a:off x="5225451" y="1840513"/>
            <a:ext cx="2351702" cy="1574332"/>
          </a:xfrm>
          <a:prstGeom prst="round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7717847" y="1840513"/>
            <a:ext cx="2351702" cy="1574332"/>
          </a:xfrm>
          <a:prstGeom prst="round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920780" y="4061104"/>
            <a:ext cx="2351702" cy="15743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999">
                <a:alpha val="3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4390673" y="4182213"/>
            <a:ext cx="1440227" cy="299295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P U B 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 어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882434" y="4182213"/>
            <a:ext cx="1440227" cy="299295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 독  및  알 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6426061" y="4059457"/>
            <a:ext cx="2351702" cy="1574332"/>
          </a:xfrm>
          <a:prstGeom prst="roundRect">
            <a:avLst/>
          </a:prstGeom>
          <a:noFill/>
          <a:ln w="28575">
            <a:solidFill>
              <a:srgbClr val="FF9999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96" y="4667785"/>
            <a:ext cx="746869" cy="74686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793" y="4630381"/>
            <a:ext cx="799185" cy="79918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02" y="4625815"/>
            <a:ext cx="752864" cy="754335"/>
          </a:xfrm>
          <a:prstGeom prst="rect">
            <a:avLst/>
          </a:prstGeom>
        </p:spPr>
      </p:pic>
      <p:cxnSp>
        <p:nvCxnSpPr>
          <p:cNvPr id="71" name="직선 연결선 70"/>
          <p:cNvCxnSpPr/>
          <p:nvPr/>
        </p:nvCxnSpPr>
        <p:spPr>
          <a:xfrm>
            <a:off x="1132464" y="1178555"/>
            <a:ext cx="579550" cy="0"/>
          </a:xfrm>
          <a:prstGeom prst="line">
            <a:avLst/>
          </a:prstGeom>
          <a:ln w="28575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745727" y="750188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</a:t>
            </a:r>
            <a:r>
              <a:rPr lang="ko-KR" altLang="en-US" sz="1200" dirty="0" smtClean="0">
                <a:solidFill>
                  <a:srgbClr val="FF85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</a:t>
            </a:r>
            <a:endParaRPr lang="en-US" altLang="ko-KR" sz="1200" dirty="0" smtClean="0">
              <a:solidFill>
                <a:srgbClr val="FF858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68345" y="455583"/>
            <a:ext cx="19790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서비스</a:t>
            </a:r>
            <a:endParaRPr lang="ko-KR" altLang="en-US" sz="1400" dirty="0">
              <a:solidFill>
                <a:srgbClr val="8372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6492" y="6571733"/>
            <a:ext cx="11439728" cy="200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9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7" grpId="0" animBg="1"/>
      <p:bldP spid="69" grpId="0" animBg="1"/>
      <p:bldP spid="93" grpId="0" animBg="1"/>
      <p:bldP spid="101" grpId="0" animBg="1"/>
      <p:bldP spid="102" grpId="0" animBg="1"/>
      <p:bldP spid="103" grpId="0" animBg="1"/>
      <p:bldP spid="107" grpId="0" animBg="1"/>
      <p:bldP spid="121" grpId="0" animBg="1"/>
      <p:bldP spid="1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538239" y="294428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4242943" y="3170376"/>
            <a:ext cx="386618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491" y="294428"/>
            <a:ext cx="11076038" cy="56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132464" y="1178555"/>
            <a:ext cx="579550" cy="0"/>
          </a:xfrm>
          <a:prstGeom prst="line">
            <a:avLst/>
          </a:prstGeom>
          <a:ln w="28575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68345" y="455583"/>
            <a:ext cx="2259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흐름도</a:t>
            </a:r>
            <a:endParaRPr lang="ko-KR" altLang="en-US" sz="1400" dirty="0">
              <a:solidFill>
                <a:srgbClr val="8372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5598151" y="1825484"/>
            <a:ext cx="1161142" cy="1161142"/>
          </a:xfrm>
          <a:prstGeom prst="roundRect">
            <a:avLst/>
          </a:prstGeom>
          <a:noFill/>
          <a:ln w="130175">
            <a:solidFill>
              <a:srgbClr val="8372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5598151" y="4525144"/>
            <a:ext cx="1161142" cy="1161142"/>
          </a:xfrm>
          <a:prstGeom prst="roundRect">
            <a:avLst/>
          </a:prstGeom>
          <a:noFill/>
          <a:ln w="13017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4255578" y="4525144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6947983" y="1825484"/>
            <a:ext cx="1161142" cy="116114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6947983" y="1349208"/>
            <a:ext cx="2435125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76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작가 </a:t>
            </a:r>
            <a:r>
              <a:rPr lang="en-US" altLang="ko-KR" sz="1400" dirty="0" smtClean="0">
                <a:solidFill>
                  <a:srgbClr val="76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dirty="0" smtClean="0">
                <a:solidFill>
                  <a:srgbClr val="76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삽화가</a:t>
            </a:r>
            <a:endParaRPr lang="ko-KR" altLang="en-US" sz="900" dirty="0">
              <a:solidFill>
                <a:srgbClr val="76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271854" y="3548932"/>
            <a:ext cx="2608249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605C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 </a:t>
            </a:r>
            <a:r>
              <a:rPr lang="en-US" altLang="ko-KR" sz="1400" b="1" dirty="0" smtClean="0">
                <a:solidFill>
                  <a:srgbClr val="605C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DB </a:t>
            </a:r>
            <a:r>
              <a:rPr lang="ko-KR" altLang="en-US" sz="1400" b="1" dirty="0" smtClean="0">
                <a:solidFill>
                  <a:srgbClr val="605C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r>
              <a:rPr lang="en-US" altLang="ko-KR" sz="1400" b="1" dirty="0" smtClean="0">
                <a:solidFill>
                  <a:srgbClr val="605C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· </a:t>
            </a:r>
            <a:r>
              <a:rPr lang="ko-KR" altLang="en-US" sz="1400" b="1" dirty="0" smtClean="0">
                <a:solidFill>
                  <a:srgbClr val="605C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서버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72" name="구부러진 연결선 171"/>
          <p:cNvCxnSpPr>
            <a:stCxn id="146" idx="0"/>
          </p:cNvCxnSpPr>
          <p:nvPr/>
        </p:nvCxnSpPr>
        <p:spPr>
          <a:xfrm rot="16200000" flipV="1">
            <a:off x="5063215" y="709976"/>
            <a:ext cx="101600" cy="2129415"/>
          </a:xfrm>
          <a:prstGeom prst="curvedConnector3">
            <a:avLst>
              <a:gd name="adj1" fmla="val 325000"/>
            </a:avLst>
          </a:prstGeom>
          <a:ln>
            <a:solidFill>
              <a:srgbClr val="A17D6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구부러진 연결선 172"/>
          <p:cNvCxnSpPr>
            <a:stCxn id="147" idx="2"/>
          </p:cNvCxnSpPr>
          <p:nvPr/>
        </p:nvCxnSpPr>
        <p:spPr>
          <a:xfrm rot="5400000" flipH="1" flipV="1">
            <a:off x="7160323" y="4574755"/>
            <a:ext cx="129929" cy="2093133"/>
          </a:xfrm>
          <a:prstGeom prst="curvedConnector3">
            <a:avLst>
              <a:gd name="adj1" fmla="val -242335"/>
            </a:avLst>
          </a:prstGeom>
          <a:ln>
            <a:solidFill>
              <a:srgbClr val="FF999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073323" y="2031581"/>
            <a:ext cx="923463" cy="913441"/>
            <a:chOff x="768135" y="3393418"/>
            <a:chExt cx="1320705" cy="1306372"/>
          </a:xfrm>
        </p:grpSpPr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135" y="3393418"/>
              <a:ext cx="1306372" cy="1306372"/>
            </a:xfrm>
            <a:prstGeom prst="rect">
              <a:avLst/>
            </a:prstGeom>
          </p:spPr>
        </p:pic>
        <p:sp>
          <p:nvSpPr>
            <p:cNvPr id="175" name="모서리가 둥근 직사각형 174"/>
            <p:cNvSpPr/>
            <p:nvPr/>
          </p:nvSpPr>
          <p:spPr>
            <a:xfrm>
              <a:off x="1256891" y="3858391"/>
              <a:ext cx="831949" cy="546190"/>
            </a:xfrm>
            <a:prstGeom prst="roundRect">
              <a:avLst>
                <a:gd name="adj" fmla="val 13931"/>
              </a:avLst>
            </a:prstGeom>
            <a:solidFill>
              <a:srgbClr val="C7C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27307" y="1944269"/>
            <a:ext cx="920080" cy="983124"/>
            <a:chOff x="1627265" y="2104473"/>
            <a:chExt cx="1187727" cy="1269110"/>
          </a:xfrm>
        </p:grpSpPr>
        <p:grpSp>
          <p:nvGrpSpPr>
            <p:cNvPr id="177" name="그룹 176"/>
            <p:cNvGrpSpPr/>
            <p:nvPr/>
          </p:nvGrpSpPr>
          <p:grpSpPr>
            <a:xfrm>
              <a:off x="1627265" y="2104473"/>
              <a:ext cx="1187727" cy="1269110"/>
              <a:chOff x="3403124" y="3369083"/>
              <a:chExt cx="1187727" cy="1269110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3403124" y="3369083"/>
                <a:ext cx="1187727" cy="1269110"/>
                <a:chOff x="3403124" y="3369083"/>
                <a:chExt cx="1187727" cy="1269110"/>
              </a:xfrm>
            </p:grpSpPr>
            <p:grpSp>
              <p:nvGrpSpPr>
                <p:cNvPr id="180" name="그룹 179"/>
                <p:cNvGrpSpPr/>
                <p:nvPr/>
              </p:nvGrpSpPr>
              <p:grpSpPr>
                <a:xfrm>
                  <a:off x="3403124" y="3369083"/>
                  <a:ext cx="1187727" cy="1269110"/>
                  <a:chOff x="3042017" y="2309421"/>
                  <a:chExt cx="2331720" cy="2491489"/>
                </a:xfrm>
              </p:grpSpPr>
              <p:sp>
                <p:nvSpPr>
                  <p:cNvPr id="183" name="이등변 삼각형 182"/>
                  <p:cNvSpPr/>
                  <p:nvPr/>
                </p:nvSpPr>
                <p:spPr>
                  <a:xfrm>
                    <a:off x="3896981" y="2309421"/>
                    <a:ext cx="621792" cy="2448305"/>
                  </a:xfrm>
                  <a:prstGeom prst="rect">
                    <a:avLst/>
                  </a:prstGeom>
                  <a:solidFill>
                    <a:srgbClr val="AFB9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" name="직사각형 183"/>
                  <p:cNvSpPr/>
                  <p:nvPr/>
                </p:nvSpPr>
                <p:spPr>
                  <a:xfrm>
                    <a:off x="3398633" y="2309421"/>
                    <a:ext cx="1728216" cy="71032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5" name="모서리가 둥근 직사각형 184"/>
                  <p:cNvSpPr/>
                  <p:nvPr/>
                </p:nvSpPr>
                <p:spPr>
                  <a:xfrm>
                    <a:off x="3042017" y="2669466"/>
                    <a:ext cx="2331720" cy="1728216"/>
                  </a:xfrm>
                  <a:prstGeom prst="rect">
                    <a:avLst/>
                  </a:prstGeom>
                  <a:solidFill>
                    <a:srgbClr val="4646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" name="모서리가 둥근 직사각형 185"/>
                  <p:cNvSpPr/>
                  <p:nvPr/>
                </p:nvSpPr>
                <p:spPr>
                  <a:xfrm>
                    <a:off x="3160890" y="2777807"/>
                    <a:ext cx="2093975" cy="1217539"/>
                  </a:xfrm>
                  <a:prstGeom prst="rect">
                    <a:avLst/>
                  </a:prstGeom>
                  <a:solidFill>
                    <a:srgbClr val="959C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" name="모서리가 둥근 직사각형 186"/>
                  <p:cNvSpPr/>
                  <p:nvPr/>
                </p:nvSpPr>
                <p:spPr>
                  <a:xfrm>
                    <a:off x="3042017" y="4103686"/>
                    <a:ext cx="2331720" cy="293995"/>
                  </a:xfrm>
                  <a:prstGeom prst="rect">
                    <a:avLst/>
                  </a:prstGeom>
                  <a:solidFill>
                    <a:srgbClr val="C7CFE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" name="타원 187"/>
                  <p:cNvSpPr/>
                  <p:nvPr/>
                </p:nvSpPr>
                <p:spPr>
                  <a:xfrm>
                    <a:off x="4153013" y="4203371"/>
                    <a:ext cx="109728" cy="109728"/>
                  </a:xfrm>
                  <a:prstGeom prst="rect">
                    <a:avLst/>
                  </a:prstGeom>
                  <a:solidFill>
                    <a:srgbClr val="959C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" name="직사각형 188"/>
                  <p:cNvSpPr/>
                  <p:nvPr/>
                </p:nvSpPr>
                <p:spPr>
                  <a:xfrm>
                    <a:off x="3042017" y="4073071"/>
                    <a:ext cx="2331720" cy="45719"/>
                  </a:xfrm>
                  <a:prstGeom prst="rect">
                    <a:avLst/>
                  </a:prstGeom>
                  <a:solidFill>
                    <a:srgbClr val="4646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" name="모서리가 둥근 직사각형 189"/>
                  <p:cNvSpPr/>
                  <p:nvPr/>
                </p:nvSpPr>
                <p:spPr>
                  <a:xfrm>
                    <a:off x="3847070" y="4714543"/>
                    <a:ext cx="721614" cy="86367"/>
                  </a:xfrm>
                  <a:prstGeom prst="rect">
                    <a:avLst/>
                  </a:prstGeom>
                  <a:solidFill>
                    <a:srgbClr val="C7CFE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81" name="직사각형 180"/>
                <p:cNvSpPr/>
                <p:nvPr/>
              </p:nvSpPr>
              <p:spPr>
                <a:xfrm>
                  <a:off x="3464385" y="3607669"/>
                  <a:ext cx="1057757" cy="6342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7101" y="3995357"/>
                <a:ext cx="952324" cy="172688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83" b="17005"/>
            <a:stretch/>
          </p:blipFill>
          <p:spPr>
            <a:xfrm>
              <a:off x="1705009" y="2299975"/>
              <a:ext cx="1080948" cy="455139"/>
            </a:xfrm>
            <a:prstGeom prst="rect">
              <a:avLst/>
            </a:prstGeom>
          </p:spPr>
        </p:pic>
      </p:grpSp>
      <p:pic>
        <p:nvPicPr>
          <p:cNvPr id="191" name="그림 1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91" y="3395888"/>
            <a:ext cx="710115" cy="710115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25" y="3370138"/>
            <a:ext cx="759545" cy="759545"/>
          </a:xfrm>
          <a:prstGeom prst="rect">
            <a:avLst/>
          </a:prstGeom>
        </p:spPr>
      </p:pic>
      <p:pic>
        <p:nvPicPr>
          <p:cNvPr id="193" name="Picture 4" descr="amazon s3.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922" y="3197160"/>
            <a:ext cx="1095202" cy="109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5395833" y="3744331"/>
            <a:ext cx="331474" cy="0"/>
          </a:xfrm>
          <a:prstGeom prst="straightConnector1">
            <a:avLst/>
          </a:prstGeom>
          <a:ln w="19050">
            <a:solidFill>
              <a:srgbClr val="E584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6782246" y="3765598"/>
            <a:ext cx="331474" cy="0"/>
          </a:xfrm>
          <a:prstGeom prst="straightConnector1">
            <a:avLst/>
          </a:prstGeom>
          <a:ln w="19050">
            <a:solidFill>
              <a:srgbClr val="E584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그림 19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93" y="4696093"/>
            <a:ext cx="819244" cy="819244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705D9489-B859-4076-9A6B-CB2640FCA9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839" y="4672940"/>
            <a:ext cx="948381" cy="948381"/>
          </a:xfrm>
          <a:prstGeom prst="rect">
            <a:avLst/>
          </a:prstGeom>
        </p:spPr>
      </p:pic>
      <p:sp>
        <p:nvSpPr>
          <p:cNvPr id="200" name="직사각형 199"/>
          <p:cNvSpPr/>
          <p:nvPr/>
        </p:nvSpPr>
        <p:spPr>
          <a:xfrm>
            <a:off x="3867145" y="1707980"/>
            <a:ext cx="2435125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76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플랫폼에서 작업</a:t>
            </a:r>
            <a:endParaRPr lang="en-US" altLang="ko-KR" sz="1200" dirty="0" smtClean="0">
              <a:solidFill>
                <a:srgbClr val="76717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2743017" y="4913514"/>
            <a:ext cx="2150246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605C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EPUB </a:t>
            </a:r>
            <a:r>
              <a:rPr lang="ko-KR" altLang="en-US" sz="1400" b="1" dirty="0" smtClean="0">
                <a:solidFill>
                  <a:srgbClr val="605C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발행</a:t>
            </a:r>
            <a:endParaRPr lang="en-US" altLang="ko-KR" sz="1400" b="1" dirty="0" smtClean="0">
              <a:solidFill>
                <a:srgbClr val="605C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6891561" y="5131592"/>
            <a:ext cx="2435125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76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뷰어 </a:t>
            </a:r>
            <a:r>
              <a:rPr lang="ko-KR" altLang="en-US" sz="1400" dirty="0" err="1" smtClean="0">
                <a:solidFill>
                  <a:srgbClr val="76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어플에</a:t>
            </a:r>
            <a:r>
              <a:rPr lang="ko-KR" altLang="en-US" sz="1400" dirty="0" smtClean="0">
                <a:solidFill>
                  <a:srgbClr val="76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업로드</a:t>
            </a:r>
            <a:endParaRPr lang="en-US" altLang="ko-KR" sz="1200" dirty="0" smtClean="0">
              <a:solidFill>
                <a:srgbClr val="76717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76492" y="6571733"/>
            <a:ext cx="11439728" cy="200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  <p:bldP spid="148" grpId="0" animBg="1"/>
      <p:bldP spid="149" grpId="0" animBg="1"/>
      <p:bldP spid="150" grpId="0"/>
      <p:bldP spid="153" grpId="0"/>
      <p:bldP spid="200" grpId="0"/>
      <p:bldP spid="201" grpId="0"/>
      <p:bldP spid="2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38239" y="30415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55491" y="304156"/>
            <a:ext cx="11076038" cy="56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227355" y="2009172"/>
            <a:ext cx="2701158" cy="4020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4760875" y="2009172"/>
            <a:ext cx="2701158" cy="4020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8256805" y="2009172"/>
            <a:ext cx="2701158" cy="4020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IMG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1132464" y="1188283"/>
            <a:ext cx="579550" cy="0"/>
          </a:xfrm>
          <a:prstGeom prst="line">
            <a:avLst/>
          </a:prstGeom>
          <a:ln w="28575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70199" y="465311"/>
            <a:ext cx="16149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smtClean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  <a:endParaRPr lang="ko-KR" altLang="en-US" sz="1400" dirty="0">
              <a:solidFill>
                <a:srgbClr val="8372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3" b="7256"/>
          <a:stretch/>
        </p:blipFill>
        <p:spPr>
          <a:xfrm>
            <a:off x="2014687" y="2324703"/>
            <a:ext cx="1131428" cy="578624"/>
          </a:xfrm>
          <a:prstGeom prst="rect">
            <a:avLst/>
          </a:prstGeom>
        </p:spPr>
      </p:pic>
      <p:pic>
        <p:nvPicPr>
          <p:cNvPr id="12" name="Picture 2" descr="D3 web desig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270" y1="47222" x2="41270" y2="4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59" y="5016709"/>
            <a:ext cx="778081" cy="7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AE8B7B-69DC-452B-AF03-905DD8B701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52" y="2834023"/>
            <a:ext cx="1349697" cy="1349697"/>
          </a:xfrm>
          <a:prstGeom prst="rect">
            <a:avLst/>
          </a:prstGeom>
        </p:spPr>
      </p:pic>
      <p:pic>
        <p:nvPicPr>
          <p:cNvPr id="16" name="Picture 16" descr="bootstrap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01" y="4043349"/>
            <a:ext cx="884077" cy="74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ysql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65" y="2503461"/>
            <a:ext cx="1015434" cy="5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관련 이미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39" y="3117195"/>
            <a:ext cx="1091374" cy="10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ubuntu icon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32" y="4944330"/>
            <a:ext cx="756186" cy="7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ws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59" y="2098403"/>
            <a:ext cx="1333913" cy="13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androi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66" y="3346387"/>
            <a:ext cx="1333435" cy="133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ë ë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88" y="4230116"/>
            <a:ext cx="1688194" cy="56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59" y="3314758"/>
            <a:ext cx="936911" cy="70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1706567" y="1685270"/>
            <a:ext cx="1742733" cy="438191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08A473-24C4-470D-ACCB-88C1B130ACDD}"/>
              </a:ext>
            </a:extLst>
          </p:cNvPr>
          <p:cNvSpPr/>
          <p:nvPr/>
        </p:nvSpPr>
        <p:spPr>
          <a:xfrm>
            <a:off x="9162969" y="1685270"/>
            <a:ext cx="888828" cy="438191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1AD8AC-9F67-44AA-865F-5BCB5C0F6F88}"/>
              </a:ext>
            </a:extLst>
          </p:cNvPr>
          <p:cNvSpPr/>
          <p:nvPr/>
        </p:nvSpPr>
        <p:spPr>
          <a:xfrm>
            <a:off x="5184038" y="1685270"/>
            <a:ext cx="1854832" cy="454016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6492" y="6591189"/>
            <a:ext cx="11439728" cy="200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6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38239" y="30415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55491" y="304156"/>
            <a:ext cx="11076038" cy="56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131667" y="2924484"/>
            <a:ext cx="1820173" cy="1015663"/>
            <a:chOff x="5218980" y="2577956"/>
            <a:chExt cx="1820173" cy="1015663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5894245" y="3593619"/>
              <a:ext cx="579550" cy="0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5218980" y="2577956"/>
              <a:ext cx="182017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4000" b="1" dirty="0" smtClean="0">
                  <a:solidFill>
                    <a:srgbClr val="83725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     연</a:t>
              </a:r>
              <a:endParaRPr lang="ko-KR" altLang="en-US" sz="2000" dirty="0">
                <a:solidFill>
                  <a:srgbClr val="8372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6492" y="6581461"/>
            <a:ext cx="11439728" cy="200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8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12984</TotalTime>
  <Words>631</Words>
  <Application>Microsoft Office PowerPoint</Application>
  <PresentationFormat>와이드스크린</PresentationFormat>
  <Paragraphs>123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Yu Gothic UI Semibold</vt:lpstr>
      <vt:lpstr>Arial</vt:lpstr>
      <vt:lpstr>타이포_쌍문동 B</vt:lpstr>
      <vt:lpstr>맑은 고딕</vt:lpstr>
      <vt:lpstr>Adobe Fan Heiti Std B</vt:lpstr>
      <vt:lpstr>나눔스퀘어 ExtraBold</vt:lpstr>
      <vt:lpstr>나눔스퀘어</vt:lpstr>
      <vt:lpstr>나눔스퀘어 Bold</vt:lpstr>
      <vt:lpstr>Kozuka Gothic Pro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kim eunchae</cp:lastModifiedBy>
  <cp:revision>686</cp:revision>
  <dcterms:created xsi:type="dcterms:W3CDTF">2017-11-01T08:16:26Z</dcterms:created>
  <dcterms:modified xsi:type="dcterms:W3CDTF">2019-06-18T06:41:20Z</dcterms:modified>
</cp:coreProperties>
</file>